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4"/>
  </p:handoutMasterIdLst>
  <p:sldIdLst>
    <p:sldId id="256" r:id="rId3"/>
    <p:sldId id="282" r:id="rId5"/>
    <p:sldId id="260" r:id="rId6"/>
    <p:sldId id="307" r:id="rId7"/>
    <p:sldId id="283" r:id="rId8"/>
    <p:sldId id="331" r:id="rId9"/>
    <p:sldId id="332" r:id="rId10"/>
    <p:sldId id="284" r:id="rId11"/>
    <p:sldId id="333" r:id="rId12"/>
    <p:sldId id="334" r:id="rId13"/>
    <p:sldId id="285" r:id="rId14"/>
    <p:sldId id="357" r:id="rId15"/>
    <p:sldId id="358" r:id="rId16"/>
    <p:sldId id="359" r:id="rId17"/>
    <p:sldId id="360" r:id="rId18"/>
    <p:sldId id="259" r:id="rId19"/>
    <p:sldId id="361" r:id="rId20"/>
    <p:sldId id="362" r:id="rId21"/>
    <p:sldId id="363" r:id="rId22"/>
    <p:sldId id="286" r:id="rId23"/>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552C"/>
    <a:srgbClr val="4E2A13"/>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293" y="-77"/>
      </p:cViewPr>
      <p:guideLst>
        <p:guide orient="horz" pos="1592"/>
        <p:guide pos="2914"/>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89D5F8-757B-437E-9CCD-C1AF1ED689A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2522B9-6C94-4FFC-8103-9D7FE1204E1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2522B9-6C94-4FFC-8103-9D7FE1204E1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2522B9-6C94-4FFC-8103-9D7FE1204E1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2522B9-6C94-4FFC-8103-9D7FE1204E1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2522B9-6C94-4FFC-8103-9D7FE1204E1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2522B9-6C94-4FFC-8103-9D7FE1204E1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2522B9-6C94-4FFC-8103-9D7FE1204E1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2522B9-6C94-4FFC-8103-9D7FE1204E1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2522B9-6C94-4FFC-8103-9D7FE1204E1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14:prism/>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flipH="1">
            <a:off x="1" y="0"/>
            <a:ext cx="9145588" cy="5145088"/>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0" y="533400"/>
            <a:ext cx="9144000" cy="4445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userDrawn="1"/>
        </p:nvSpPr>
        <p:spPr>
          <a:xfrm>
            <a:off x="292100" y="95190"/>
            <a:ext cx="2749471" cy="400110"/>
          </a:xfrm>
          <a:prstGeom prst="rect">
            <a:avLst/>
          </a:prstGeom>
          <a:noFill/>
        </p:spPr>
        <p:txBody>
          <a:bodyPr wrap="none" rtlCol="0">
            <a:spAutoFit/>
          </a:bodyPr>
          <a:lstStyle/>
          <a:p>
            <a:r>
              <a:rPr lang="zh-CN" altLang="en-US" sz="2000" b="1" dirty="0" smtClean="0">
                <a:solidFill>
                  <a:schemeClr val="bg1"/>
                </a:solidFill>
              </a:rPr>
              <a:t>单击此处添加文字标题</a:t>
            </a:r>
            <a:endParaRPr lang="zh-CN" altLang="en-US" sz="2000"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000">
        <p14:prism/>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000">
        <p14:prism/>
      </p:transition>
    </mc:Choice>
    <mc:Fallback>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1.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 y="0"/>
            <a:ext cx="9145588" cy="5145088"/>
          </a:xfrm>
          <a:prstGeom prst="rect">
            <a:avLst/>
          </a:prstGeom>
          <a:noFill/>
          <a:extLst>
            <a:ext uri="{909E8E84-426E-40DD-AFC4-6F175D3DCCD1}">
              <a14:hiddenFill xmlns:a14="http://schemas.microsoft.com/office/drawing/2010/main">
                <a:solidFill>
                  <a:srgbClr val="FFFFFF"/>
                </a:solidFill>
              </a14:hiddenFill>
            </a:ext>
          </a:extLst>
        </p:spPr>
      </p:pic>
      <p:sp>
        <p:nvSpPr>
          <p:cNvPr id="15" name="任意多边形 14"/>
          <p:cNvSpPr/>
          <p:nvPr/>
        </p:nvSpPr>
        <p:spPr>
          <a:xfrm>
            <a:off x="3428876" y="1558131"/>
            <a:ext cx="4900613" cy="1801812"/>
          </a:xfrm>
          <a:custGeom>
            <a:avLst/>
            <a:gdLst>
              <a:gd name="connsiteX0" fmla="*/ 1112071 w 4901184"/>
              <a:gd name="connsiteY0" fmla="*/ 0 h 1801368"/>
              <a:gd name="connsiteX1" fmla="*/ 4901184 w 4901184"/>
              <a:gd name="connsiteY1" fmla="*/ 0 h 1801368"/>
              <a:gd name="connsiteX2" fmla="*/ 4901184 w 4901184"/>
              <a:gd name="connsiteY2" fmla="*/ 1008251 h 1801368"/>
              <a:gd name="connsiteX3" fmla="*/ 3799357 w 4901184"/>
              <a:gd name="connsiteY3" fmla="*/ 1801368 h 1801368"/>
              <a:gd name="connsiteX4" fmla="*/ 0 w 4901184"/>
              <a:gd name="connsiteY4" fmla="*/ 1801368 h 1801368"/>
              <a:gd name="connsiteX5" fmla="*/ 0 w 4901184"/>
              <a:gd name="connsiteY5" fmla="*/ 800490 h 180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1184" h="1801368">
                <a:moveTo>
                  <a:pt x="1112071" y="0"/>
                </a:moveTo>
                <a:lnTo>
                  <a:pt x="4901184" y="0"/>
                </a:lnTo>
                <a:lnTo>
                  <a:pt x="4901184" y="1008251"/>
                </a:lnTo>
                <a:lnTo>
                  <a:pt x="3799357" y="1801368"/>
                </a:lnTo>
                <a:lnTo>
                  <a:pt x="0" y="1801368"/>
                </a:lnTo>
                <a:lnTo>
                  <a:pt x="0" y="800490"/>
                </a:lnTo>
                <a:close/>
              </a:path>
            </a:pathLst>
          </a:custGeom>
          <a:solidFill>
            <a:schemeClr val="bg1">
              <a:alpha val="40000"/>
            </a:schemeClr>
          </a:solidFill>
          <a:ln w="12700" cap="flat" cmpd="sng" algn="ctr">
            <a:noFill/>
            <a:prstDash val="solid"/>
            <a:miter lim="800000"/>
          </a:ln>
          <a:effectLst/>
        </p:spPr>
        <p:txBody>
          <a:bodyPr lIns="91314" tIns="45650" rIns="91314" bIns="45650" anchor="ctr"/>
          <a:lstStyle/>
          <a:p>
            <a:pPr algn="ctr" defTabSz="912495" eaLnBrk="1" fontAlgn="auto" hangingPunct="1">
              <a:spcBef>
                <a:spcPts val="0"/>
              </a:spcBef>
              <a:spcAft>
                <a:spcPts val="0"/>
              </a:spcAft>
              <a:defRPr/>
            </a:pPr>
            <a:endParaRPr lang="zh-CN" altLang="en-US" kern="0">
              <a:solidFill>
                <a:prstClr val="white"/>
              </a:solidFill>
              <a:latin typeface="Calibri" panose="020F0502020204030204"/>
              <a:ea typeface="幼圆"/>
            </a:endParaRPr>
          </a:p>
        </p:txBody>
      </p:sp>
      <p:cxnSp>
        <p:nvCxnSpPr>
          <p:cNvPr id="16" name="直接连接符 15"/>
          <p:cNvCxnSpPr/>
          <p:nvPr/>
        </p:nvCxnSpPr>
        <p:spPr>
          <a:xfrm flipH="1">
            <a:off x="2925638" y="1200944"/>
            <a:ext cx="2103437" cy="1517650"/>
          </a:xfrm>
          <a:prstGeom prst="line">
            <a:avLst/>
          </a:prstGeom>
          <a:noFill/>
          <a:ln w="12700" cap="flat" cmpd="sng" algn="ctr">
            <a:solidFill>
              <a:schemeClr val="bg1"/>
            </a:solidFill>
            <a:prstDash val="solid"/>
            <a:miter lim="800000"/>
          </a:ln>
          <a:effectLst/>
        </p:spPr>
      </p:cxnSp>
      <p:cxnSp>
        <p:nvCxnSpPr>
          <p:cNvPr id="17" name="直接连接符 16"/>
          <p:cNvCxnSpPr/>
          <p:nvPr/>
        </p:nvCxnSpPr>
        <p:spPr>
          <a:xfrm flipH="1">
            <a:off x="6683250" y="2226468"/>
            <a:ext cx="2103438" cy="1517650"/>
          </a:xfrm>
          <a:prstGeom prst="line">
            <a:avLst/>
          </a:prstGeom>
          <a:noFill/>
          <a:ln w="12700" cap="flat" cmpd="sng" algn="ctr">
            <a:solidFill>
              <a:schemeClr val="bg1"/>
            </a:solidFill>
            <a:prstDash val="solid"/>
            <a:miter lim="800000"/>
          </a:ln>
          <a:effectLst/>
        </p:spPr>
      </p:cxnSp>
      <p:sp>
        <p:nvSpPr>
          <p:cNvPr id="18" name="TextBox 21"/>
          <p:cNvSpPr txBox="1"/>
          <p:nvPr/>
        </p:nvSpPr>
        <p:spPr>
          <a:xfrm>
            <a:off x="3689350" y="2130425"/>
            <a:ext cx="4555490" cy="459105"/>
          </a:xfrm>
          <a:prstGeom prst="rect">
            <a:avLst/>
          </a:prstGeom>
          <a:noFill/>
        </p:spPr>
        <p:txBody>
          <a:bodyPr wrap="square" lIns="91190" tIns="45578" rIns="91190" bIns="45578" rtlCol="0">
            <a:spAutoFit/>
          </a:bodyPr>
          <a:lstStyle/>
          <a:p>
            <a:pPr algn="l" eaLnBrk="1" hangingPunct="1"/>
            <a:r>
              <a:rPr lang="zh-CN" sz="2400" b="1" dirty="0" smtClean="0">
                <a:solidFill>
                  <a:srgbClr val="381E0A"/>
                </a:solidFill>
                <a:latin typeface="微软雅黑" panose="020B0503020204020204" pitchFamily="34" charset="-122"/>
                <a:ea typeface="微软雅黑" panose="020B0503020204020204" pitchFamily="34" charset="-122"/>
              </a:rPr>
              <a:t>《民法典》与未成年人权利义务</a:t>
            </a:r>
            <a:endParaRPr lang="zh-CN" sz="2400" b="1" dirty="0" smtClean="0">
              <a:solidFill>
                <a:srgbClr val="381E0A"/>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4281615" y="2718492"/>
            <a:ext cx="2724150" cy="299085"/>
          </a:xfrm>
          <a:prstGeom prst="rect">
            <a:avLst/>
          </a:prstGeom>
          <a:noFill/>
        </p:spPr>
        <p:txBody>
          <a:bodyPr wrap="none" rtlCol="0">
            <a:spAutoFit/>
          </a:bodyPr>
          <a:lstStyle/>
          <a:p>
            <a:r>
              <a:rPr lang="zh-CN" altLang="en-US" dirty="0"/>
              <a:t>泰兴法院《民法典》宣讲团   张展</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500"/>
                                        <p:tgtEl>
                                          <p:spTgt spid="17"/>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left)">
                                      <p:cBhvr>
                                        <p:cTn id="22" dur="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4"/>
          <p:cNvSpPr/>
          <p:nvPr/>
        </p:nvSpPr>
        <p:spPr>
          <a:xfrm>
            <a:off x="187960" y="94615"/>
            <a:ext cx="3293745" cy="384175"/>
          </a:xfrm>
          <a:custGeom>
            <a:avLst/>
            <a:gdLst/>
            <a:ahLst/>
            <a:cxnLst/>
            <a:rect l="l" t="t" r="r" b="b"/>
            <a:pathLst>
              <a:path w="4728554" h="720080">
                <a:moveTo>
                  <a:pt x="0" y="0"/>
                </a:moveTo>
                <a:lnTo>
                  <a:pt x="4728554" y="0"/>
                </a:lnTo>
                <a:lnTo>
                  <a:pt x="4728554" y="10838"/>
                </a:lnTo>
                <a:lnTo>
                  <a:pt x="4587607" y="720080"/>
                </a:lnTo>
                <a:lnTo>
                  <a:pt x="134901" y="720080"/>
                </a:lnTo>
                <a:close/>
              </a:path>
            </a:pathLst>
          </a:custGeom>
          <a:solidFill>
            <a:srgbClr val="934D19"/>
          </a:solidFill>
          <a:ln w="25400" cap="flat" cmpd="sng" algn="ctr">
            <a:noFill/>
            <a:prstDash val="solid"/>
          </a:ln>
          <a:effectLst/>
        </p:spPr>
        <p:txBody>
          <a:bodyPr anchor="ctr"/>
          <a:p>
            <a:pPr algn="ctr" defTabSz="913765">
              <a:defRPr/>
            </a:pPr>
            <a:r>
              <a:rPr lang="zh-CN" altLang="en-US" sz="1800" kern="0" dirty="0">
                <a:solidFill>
                  <a:sysClr val="window" lastClr="FFFFFF"/>
                </a:solidFill>
                <a:latin typeface="微软雅黑" panose="020B0503020204020204" pitchFamily="34" charset="-122"/>
                <a:ea typeface="宋体" panose="02010600030101010101" pitchFamily="2" charset="-122"/>
              </a:rPr>
              <a:t>泰兴法院《民法典》宣讲团</a:t>
            </a:r>
            <a:endParaRPr lang="zh-CN" altLang="en-US" sz="1800" kern="0" dirty="0">
              <a:solidFill>
                <a:sysClr val="window" lastClr="FFFFFF"/>
              </a:solidFill>
              <a:latin typeface="微软雅黑" panose="020B0503020204020204" pitchFamily="34" charset="-122"/>
              <a:ea typeface="宋体" panose="02010600030101010101" pitchFamily="2" charset="-122"/>
            </a:endParaRPr>
          </a:p>
        </p:txBody>
      </p:sp>
      <p:sp>
        <p:nvSpPr>
          <p:cNvPr id="100" name="文本框 99"/>
          <p:cNvSpPr txBox="1"/>
          <p:nvPr/>
        </p:nvSpPr>
        <p:spPr>
          <a:xfrm>
            <a:off x="1203960" y="1979295"/>
            <a:ext cx="3924935" cy="1568450"/>
          </a:xfrm>
          <a:prstGeom prst="rect">
            <a:avLst/>
          </a:prstGeom>
          <a:noFill/>
          <a:ln w="9525">
            <a:noFill/>
          </a:ln>
        </p:spPr>
        <p:txBody>
          <a:bodyPr wrap="square">
            <a:spAutoFit/>
          </a:bodyPr>
          <a:p>
            <a:pPr marL="0" indent="406400" algn="l"/>
            <a:r>
              <a:rPr sz="1600" b="0"/>
              <a:t>民法典规定，18周岁以上的自然人为成年人，成年人为完全民事行为能力人，可以独立实施民事法律行为，但民法典第18条规定，16周岁以上的未成年人，以自己的劳动收入为主要生活来源的，视为完全民事行为能力人。</a:t>
            </a:r>
            <a:endParaRPr sz="1600" b="0"/>
          </a:p>
        </p:txBody>
      </p:sp>
      <p:pic>
        <p:nvPicPr>
          <p:cNvPr id="2" name="图片 1"/>
          <p:cNvPicPr>
            <a:picLocks noChangeAspect="1"/>
          </p:cNvPicPr>
          <p:nvPr/>
        </p:nvPicPr>
        <p:blipFill>
          <a:blip r:embed="rId1"/>
          <a:stretch>
            <a:fillRect/>
          </a:stretch>
        </p:blipFill>
        <p:spPr>
          <a:xfrm>
            <a:off x="5450840" y="1049655"/>
            <a:ext cx="2641600" cy="35750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 y="0"/>
            <a:ext cx="9145588" cy="5145088"/>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直接连接符 7"/>
          <p:cNvCxnSpPr>
            <a:cxnSpLocks noChangeShapeType="1"/>
          </p:cNvCxnSpPr>
          <p:nvPr>
            <p:custDataLst>
              <p:tags r:id="rId2"/>
            </p:custDataLst>
          </p:nvPr>
        </p:nvCxnSpPr>
        <p:spPr bwMode="auto">
          <a:xfrm>
            <a:off x="3767337" y="2317008"/>
            <a:ext cx="4698206" cy="1191"/>
          </a:xfrm>
          <a:prstGeom prst="line">
            <a:avLst/>
          </a:prstGeom>
          <a:noFill/>
          <a:ln w="9525" algn="ctr">
            <a:solidFill>
              <a:srgbClr val="D9D9D9"/>
            </a:solidFill>
            <a:round/>
          </a:ln>
          <a:extLst>
            <a:ext uri="{909E8E84-426E-40DD-AFC4-6F175D3DCCD1}">
              <a14:hiddenFill xmlns:a14="http://schemas.microsoft.com/office/drawing/2010/main">
                <a:noFill/>
              </a14:hiddenFill>
            </a:ext>
          </a:extLst>
        </p:spPr>
      </p:cxnSp>
      <p:cxnSp>
        <p:nvCxnSpPr>
          <p:cNvPr id="16" name="直接连接符 8"/>
          <p:cNvCxnSpPr>
            <a:cxnSpLocks noChangeShapeType="1"/>
          </p:cNvCxnSpPr>
          <p:nvPr>
            <p:custDataLst>
              <p:tags r:id="rId3"/>
            </p:custDataLst>
          </p:nvPr>
        </p:nvCxnSpPr>
        <p:spPr bwMode="auto">
          <a:xfrm>
            <a:off x="3875684" y="3833713"/>
            <a:ext cx="4698206" cy="2381"/>
          </a:xfrm>
          <a:prstGeom prst="line">
            <a:avLst/>
          </a:prstGeom>
          <a:noFill/>
          <a:ln w="9525" algn="ctr">
            <a:solidFill>
              <a:srgbClr val="D9D9D9"/>
            </a:solidFill>
            <a:round/>
          </a:ln>
          <a:extLst>
            <a:ext uri="{909E8E84-426E-40DD-AFC4-6F175D3DCCD1}">
              <a14:hiddenFill xmlns:a14="http://schemas.microsoft.com/office/drawing/2010/main">
                <a:noFill/>
              </a14:hiddenFill>
            </a:ext>
          </a:extLst>
        </p:spPr>
      </p:cxnSp>
      <p:sp>
        <p:nvSpPr>
          <p:cNvPr id="17" name="文本框 16"/>
          <p:cNvSpPr txBox="1"/>
          <p:nvPr>
            <p:custDataLst>
              <p:tags r:id="rId4"/>
            </p:custDataLst>
          </p:nvPr>
        </p:nvSpPr>
        <p:spPr>
          <a:xfrm>
            <a:off x="3766702" y="2498853"/>
            <a:ext cx="4914900" cy="960437"/>
          </a:xfrm>
          <a:prstGeom prst="rect">
            <a:avLst/>
          </a:prstGeom>
          <a:noFill/>
        </p:spPr>
        <p:txBody>
          <a:bodyPr/>
          <a:lstStyle>
            <a:defPPr>
              <a:defRPr lang="zh-CN"/>
            </a:defPPr>
            <a:lvl1pPr algn="r">
              <a:defRPr sz="3600">
                <a:gradFill flip="none" rotWithShape="1">
                  <a:gsLst>
                    <a:gs pos="0">
                      <a:schemeClr val="accent1"/>
                    </a:gs>
                    <a:gs pos="100000">
                      <a:schemeClr val="accent1">
                        <a:lumMod val="50000"/>
                      </a:schemeClr>
                    </a:gs>
                  </a:gsLst>
                  <a:lin ang="0" scaled="1"/>
                  <a:tileRect/>
                </a:gradFill>
                <a:latin typeface="Gungsuh" panose="02030600000101010101" pitchFamily="18" charset="-127"/>
                <a:ea typeface="华文琥珀" panose="02010800040101010101" pitchFamily="2" charset="-122"/>
              </a:defRPr>
            </a:lvl1pPr>
          </a:lstStyle>
          <a:p>
            <a:pPr algn="l" eaLnBrk="1" hangingPunct="1">
              <a:defRPr/>
            </a:pPr>
            <a:r>
              <a:rPr lang="zh-CN" altLang="en-US" b="1" dirty="0" smtClean="0">
                <a:solidFill>
                  <a:schemeClr val="bg1"/>
                </a:solidFill>
                <a:latin typeface="微软雅黑" panose="020B0503020204020204" pitchFamily="34" charset="-122"/>
                <a:ea typeface="微软雅黑" panose="020B0503020204020204" pitchFamily="34" charset="-122"/>
                <a:sym typeface="+mn-ea"/>
              </a:rPr>
              <a:t>未成年时遭性侵   </a:t>
            </a:r>
            <a:endParaRPr lang="zh-CN" altLang="en-US" b="1" dirty="0" smtClean="0">
              <a:solidFill>
                <a:schemeClr val="bg1"/>
              </a:solidFill>
              <a:latin typeface="微软雅黑" panose="020B0503020204020204" pitchFamily="34" charset="-122"/>
              <a:ea typeface="微软雅黑" panose="020B0503020204020204" pitchFamily="34" charset="-122"/>
              <a:sym typeface="+mn-ea"/>
            </a:endParaRPr>
          </a:p>
          <a:p>
            <a:pPr algn="l" eaLnBrk="1" hangingPunct="1">
              <a:defRPr/>
            </a:pPr>
            <a:r>
              <a:rPr lang="zh-CN" altLang="en-US" b="1" dirty="0" smtClean="0">
                <a:solidFill>
                  <a:schemeClr val="bg1"/>
                </a:solidFill>
                <a:latin typeface="微软雅黑" panose="020B0503020204020204" pitchFamily="34" charset="-122"/>
                <a:ea typeface="微软雅黑" panose="020B0503020204020204" pitchFamily="34" charset="-122"/>
                <a:sym typeface="+mn-ea"/>
              </a:rPr>
              <a:t> 18周岁后仍可起诉</a:t>
            </a:r>
            <a:endParaRPr lang="zh-CN" altLang="en-US"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18" name="任意多边形 15"/>
          <p:cNvSpPr/>
          <p:nvPr>
            <p:custDataLst>
              <p:tags r:id="rId5"/>
            </p:custDataLst>
          </p:nvPr>
        </p:nvSpPr>
        <p:spPr bwMode="auto">
          <a:xfrm>
            <a:off x="5684243" y="967333"/>
            <a:ext cx="864394" cy="1042988"/>
          </a:xfrm>
          <a:custGeom>
            <a:avLst/>
            <a:gdLst>
              <a:gd name="T0" fmla="*/ 0 w 1153318"/>
              <a:gd name="T1" fmla="*/ 0 h 1389644"/>
              <a:gd name="T2" fmla="*/ 1153318 w 1153318"/>
              <a:gd name="T3" fmla="*/ 1389644 h 1389644"/>
            </a:gdLst>
            <a:ahLst/>
            <a:cxnLst/>
            <a:rect l="T0" t="T1" r="T2" b="T3"/>
            <a:pathLst>
              <a:path w="1153318" h="1389644">
                <a:moveTo>
                  <a:pt x="0" y="239717"/>
                </a:moveTo>
                <a:lnTo>
                  <a:pt x="2381" y="239717"/>
                </a:lnTo>
                <a:lnTo>
                  <a:pt x="2381" y="371475"/>
                </a:lnTo>
                <a:cubicBezTo>
                  <a:pt x="43156" y="371475"/>
                  <a:pt x="83931" y="371475"/>
                  <a:pt x="124801" y="371475"/>
                </a:cubicBezTo>
                <a:lnTo>
                  <a:pt x="124801" y="239717"/>
                </a:lnTo>
                <a:lnTo>
                  <a:pt x="278499" y="239717"/>
                </a:lnTo>
                <a:lnTo>
                  <a:pt x="256367" y="371475"/>
                </a:lnTo>
                <a:cubicBezTo>
                  <a:pt x="298475" y="371475"/>
                  <a:pt x="340679" y="371475"/>
                  <a:pt x="382788" y="371475"/>
                </a:cubicBezTo>
                <a:cubicBezTo>
                  <a:pt x="385265" y="349246"/>
                  <a:pt x="387742" y="327017"/>
                  <a:pt x="390219" y="304788"/>
                </a:cubicBezTo>
                <a:cubicBezTo>
                  <a:pt x="404795" y="304788"/>
                  <a:pt x="419371" y="304788"/>
                  <a:pt x="433947" y="304788"/>
                </a:cubicBezTo>
                <a:cubicBezTo>
                  <a:pt x="436138" y="327017"/>
                  <a:pt x="438329" y="349246"/>
                  <a:pt x="440520" y="371475"/>
                </a:cubicBezTo>
                <a:cubicBezTo>
                  <a:pt x="482153" y="371475"/>
                  <a:pt x="523880" y="371475"/>
                  <a:pt x="565512" y="371475"/>
                </a:cubicBezTo>
                <a:lnTo>
                  <a:pt x="540710" y="239717"/>
                </a:lnTo>
                <a:lnTo>
                  <a:pt x="585614" y="239717"/>
                </a:lnTo>
                <a:lnTo>
                  <a:pt x="585614" y="371475"/>
                </a:lnTo>
                <a:cubicBezTo>
                  <a:pt x="626389" y="371475"/>
                  <a:pt x="667164" y="371475"/>
                  <a:pt x="707939" y="371475"/>
                </a:cubicBezTo>
                <a:lnTo>
                  <a:pt x="707939" y="239717"/>
                </a:lnTo>
                <a:lnTo>
                  <a:pt x="744579" y="239717"/>
                </a:lnTo>
                <a:lnTo>
                  <a:pt x="745093" y="248065"/>
                </a:lnTo>
                <a:cubicBezTo>
                  <a:pt x="745093" y="289170"/>
                  <a:pt x="745093" y="330370"/>
                  <a:pt x="745093" y="371475"/>
                </a:cubicBezTo>
                <a:cubicBezTo>
                  <a:pt x="783010" y="371475"/>
                  <a:pt x="820832" y="371475"/>
                  <a:pt x="858748" y="371475"/>
                </a:cubicBezTo>
                <a:cubicBezTo>
                  <a:pt x="858748" y="338898"/>
                  <a:pt x="858748" y="306225"/>
                  <a:pt x="858748" y="273552"/>
                </a:cubicBezTo>
                <a:lnTo>
                  <a:pt x="858025" y="239717"/>
                </a:lnTo>
                <a:lnTo>
                  <a:pt x="958399" y="239717"/>
                </a:lnTo>
                <a:lnTo>
                  <a:pt x="958399" y="371475"/>
                </a:lnTo>
                <a:cubicBezTo>
                  <a:pt x="999174" y="371475"/>
                  <a:pt x="1039949" y="371475"/>
                  <a:pt x="1080724" y="371475"/>
                </a:cubicBezTo>
                <a:lnTo>
                  <a:pt x="1080724" y="239717"/>
                </a:lnTo>
                <a:lnTo>
                  <a:pt x="1149927" y="239717"/>
                </a:lnTo>
                <a:lnTo>
                  <a:pt x="1149927" y="1389644"/>
                </a:lnTo>
                <a:lnTo>
                  <a:pt x="0" y="1389644"/>
                </a:lnTo>
                <a:lnTo>
                  <a:pt x="0" y="239717"/>
                </a:lnTo>
                <a:close/>
                <a:moveTo>
                  <a:pt x="412130" y="82880"/>
                </a:moveTo>
                <a:cubicBezTo>
                  <a:pt x="399650" y="153975"/>
                  <a:pt x="391838" y="206003"/>
                  <a:pt x="388599" y="238867"/>
                </a:cubicBezTo>
                <a:cubicBezTo>
                  <a:pt x="402603" y="238867"/>
                  <a:pt x="416703" y="238867"/>
                  <a:pt x="430708" y="238867"/>
                </a:cubicBezTo>
                <a:cubicBezTo>
                  <a:pt x="424515" y="196804"/>
                  <a:pt x="418323" y="144777"/>
                  <a:pt x="412130" y="82880"/>
                </a:cubicBezTo>
                <a:close/>
                <a:moveTo>
                  <a:pt x="707939" y="63526"/>
                </a:moveTo>
                <a:cubicBezTo>
                  <a:pt x="707939" y="91120"/>
                  <a:pt x="707939" y="118619"/>
                  <a:pt x="707939" y="146214"/>
                </a:cubicBezTo>
                <a:cubicBezTo>
                  <a:pt x="721657" y="146214"/>
                  <a:pt x="731279" y="144681"/>
                  <a:pt x="736805" y="141711"/>
                </a:cubicBezTo>
                <a:cubicBezTo>
                  <a:pt x="742330" y="138740"/>
                  <a:pt x="745093" y="129063"/>
                  <a:pt x="745093" y="112679"/>
                </a:cubicBezTo>
                <a:cubicBezTo>
                  <a:pt x="745093" y="105876"/>
                  <a:pt x="745093" y="99073"/>
                  <a:pt x="745093" y="92270"/>
                </a:cubicBezTo>
                <a:cubicBezTo>
                  <a:pt x="745093" y="80485"/>
                  <a:pt x="742426" y="72724"/>
                  <a:pt x="737091" y="69083"/>
                </a:cubicBezTo>
                <a:cubicBezTo>
                  <a:pt x="731851" y="65442"/>
                  <a:pt x="722038" y="63526"/>
                  <a:pt x="707939" y="63526"/>
                </a:cubicBezTo>
                <a:close/>
                <a:moveTo>
                  <a:pt x="124801" y="63526"/>
                </a:moveTo>
                <a:cubicBezTo>
                  <a:pt x="124801" y="95049"/>
                  <a:pt x="124801" y="126572"/>
                  <a:pt x="124801" y="158095"/>
                </a:cubicBezTo>
                <a:cubicBezTo>
                  <a:pt x="128231" y="158287"/>
                  <a:pt x="131279" y="158382"/>
                  <a:pt x="133756" y="158382"/>
                </a:cubicBezTo>
                <a:cubicBezTo>
                  <a:pt x="144998" y="158382"/>
                  <a:pt x="152810" y="156179"/>
                  <a:pt x="157192" y="151771"/>
                </a:cubicBezTo>
                <a:cubicBezTo>
                  <a:pt x="161479" y="147460"/>
                  <a:pt x="163670" y="138357"/>
                  <a:pt x="163670" y="124560"/>
                </a:cubicBezTo>
                <a:cubicBezTo>
                  <a:pt x="163670" y="114403"/>
                  <a:pt x="163670" y="104247"/>
                  <a:pt x="163670" y="94091"/>
                </a:cubicBezTo>
                <a:cubicBezTo>
                  <a:pt x="163670" y="81347"/>
                  <a:pt x="161193" y="73107"/>
                  <a:pt x="156144" y="69274"/>
                </a:cubicBezTo>
                <a:cubicBezTo>
                  <a:pt x="151095" y="65442"/>
                  <a:pt x="140615" y="63526"/>
                  <a:pt x="124801" y="63526"/>
                </a:cubicBezTo>
                <a:close/>
                <a:moveTo>
                  <a:pt x="885995" y="0"/>
                </a:moveTo>
                <a:cubicBezTo>
                  <a:pt x="975166" y="0"/>
                  <a:pt x="1064242" y="0"/>
                  <a:pt x="1153318" y="0"/>
                </a:cubicBezTo>
                <a:cubicBezTo>
                  <a:pt x="1153318" y="24816"/>
                  <a:pt x="1153318" y="49537"/>
                  <a:pt x="1153318" y="74353"/>
                </a:cubicBezTo>
                <a:cubicBezTo>
                  <a:pt x="1129120" y="74353"/>
                  <a:pt x="1104922" y="74353"/>
                  <a:pt x="1080724" y="74353"/>
                </a:cubicBezTo>
                <a:lnTo>
                  <a:pt x="1080724" y="239717"/>
                </a:lnTo>
                <a:lnTo>
                  <a:pt x="958399" y="239717"/>
                </a:lnTo>
                <a:lnTo>
                  <a:pt x="958399" y="74353"/>
                </a:lnTo>
                <a:cubicBezTo>
                  <a:pt x="934296" y="74353"/>
                  <a:pt x="910098" y="74353"/>
                  <a:pt x="885995" y="74353"/>
                </a:cubicBezTo>
                <a:cubicBezTo>
                  <a:pt x="885995" y="49537"/>
                  <a:pt x="885995" y="24816"/>
                  <a:pt x="885995" y="0"/>
                </a:cubicBezTo>
                <a:close/>
                <a:moveTo>
                  <a:pt x="585614" y="0"/>
                </a:moveTo>
                <a:cubicBezTo>
                  <a:pt x="614480" y="0"/>
                  <a:pt x="643347" y="0"/>
                  <a:pt x="672213" y="0"/>
                </a:cubicBezTo>
                <a:cubicBezTo>
                  <a:pt x="729946" y="0"/>
                  <a:pt x="769006" y="1725"/>
                  <a:pt x="789393" y="5270"/>
                </a:cubicBezTo>
                <a:cubicBezTo>
                  <a:pt x="809876" y="8815"/>
                  <a:pt x="826548" y="17822"/>
                  <a:pt x="839409" y="32194"/>
                </a:cubicBezTo>
                <a:cubicBezTo>
                  <a:pt x="852270" y="46662"/>
                  <a:pt x="858748" y="69753"/>
                  <a:pt x="858748" y="101468"/>
                </a:cubicBezTo>
                <a:cubicBezTo>
                  <a:pt x="858748" y="130309"/>
                  <a:pt x="854176" y="149759"/>
                  <a:pt x="845125" y="159724"/>
                </a:cubicBezTo>
                <a:cubicBezTo>
                  <a:pt x="835979" y="169689"/>
                  <a:pt x="818069" y="175629"/>
                  <a:pt x="791298" y="177641"/>
                </a:cubicBezTo>
                <a:cubicBezTo>
                  <a:pt x="815497" y="182336"/>
                  <a:pt x="831787" y="188660"/>
                  <a:pt x="840171" y="196708"/>
                </a:cubicBezTo>
                <a:cubicBezTo>
                  <a:pt x="848459" y="204661"/>
                  <a:pt x="853604" y="211943"/>
                  <a:pt x="855700" y="218554"/>
                </a:cubicBezTo>
                <a:cubicBezTo>
                  <a:pt x="856700" y="221908"/>
                  <a:pt x="857462" y="228160"/>
                  <a:pt x="857974" y="237322"/>
                </a:cubicBezTo>
                <a:lnTo>
                  <a:pt x="858025" y="239717"/>
                </a:lnTo>
                <a:lnTo>
                  <a:pt x="744579" y="239717"/>
                </a:lnTo>
                <a:lnTo>
                  <a:pt x="743605" y="223896"/>
                </a:lnTo>
                <a:cubicBezTo>
                  <a:pt x="742616" y="217740"/>
                  <a:pt x="741140" y="213476"/>
                  <a:pt x="739187" y="211081"/>
                </a:cubicBezTo>
                <a:cubicBezTo>
                  <a:pt x="735185" y="206386"/>
                  <a:pt x="724801" y="203990"/>
                  <a:pt x="707939" y="203990"/>
                </a:cubicBezTo>
                <a:lnTo>
                  <a:pt x="707939" y="239717"/>
                </a:lnTo>
                <a:lnTo>
                  <a:pt x="585614" y="239717"/>
                </a:lnTo>
                <a:lnTo>
                  <a:pt x="585614" y="0"/>
                </a:lnTo>
                <a:close/>
                <a:moveTo>
                  <a:pt x="318767" y="0"/>
                </a:moveTo>
                <a:cubicBezTo>
                  <a:pt x="377643" y="0"/>
                  <a:pt x="436614" y="0"/>
                  <a:pt x="495585" y="0"/>
                </a:cubicBezTo>
                <a:lnTo>
                  <a:pt x="540710" y="239717"/>
                </a:lnTo>
                <a:lnTo>
                  <a:pt x="278499" y="239717"/>
                </a:lnTo>
                <a:lnTo>
                  <a:pt x="318767" y="0"/>
                </a:lnTo>
                <a:close/>
                <a:moveTo>
                  <a:pt x="2381" y="0"/>
                </a:moveTo>
                <a:cubicBezTo>
                  <a:pt x="43537" y="0"/>
                  <a:pt x="84598" y="0"/>
                  <a:pt x="125658" y="0"/>
                </a:cubicBezTo>
                <a:cubicBezTo>
                  <a:pt x="158907" y="0"/>
                  <a:pt x="184534" y="2108"/>
                  <a:pt x="202445" y="6228"/>
                </a:cubicBezTo>
                <a:cubicBezTo>
                  <a:pt x="220355" y="10348"/>
                  <a:pt x="233883" y="16289"/>
                  <a:pt x="242838" y="24050"/>
                </a:cubicBezTo>
                <a:cubicBezTo>
                  <a:pt x="251889" y="31907"/>
                  <a:pt x="257986" y="41296"/>
                  <a:pt x="261130" y="52411"/>
                </a:cubicBezTo>
                <a:cubicBezTo>
                  <a:pt x="264369" y="63526"/>
                  <a:pt x="265989" y="80676"/>
                  <a:pt x="265989" y="103959"/>
                </a:cubicBezTo>
                <a:cubicBezTo>
                  <a:pt x="265989" y="114691"/>
                  <a:pt x="265989" y="125518"/>
                  <a:pt x="265989" y="136345"/>
                </a:cubicBezTo>
                <a:cubicBezTo>
                  <a:pt x="265989" y="160011"/>
                  <a:pt x="262845" y="177354"/>
                  <a:pt x="256652" y="188181"/>
                </a:cubicBezTo>
                <a:cubicBezTo>
                  <a:pt x="250460" y="199008"/>
                  <a:pt x="239123" y="207344"/>
                  <a:pt x="222546" y="213189"/>
                </a:cubicBezTo>
                <a:cubicBezTo>
                  <a:pt x="205970" y="219033"/>
                  <a:pt x="184344" y="221908"/>
                  <a:pt x="157573" y="221908"/>
                </a:cubicBezTo>
                <a:cubicBezTo>
                  <a:pt x="146617" y="221908"/>
                  <a:pt x="135661" y="221908"/>
                  <a:pt x="124801" y="221908"/>
                </a:cubicBezTo>
                <a:lnTo>
                  <a:pt x="124801" y="239717"/>
                </a:lnTo>
                <a:lnTo>
                  <a:pt x="2381" y="239717"/>
                </a:lnTo>
                <a:lnTo>
                  <a:pt x="2381" y="0"/>
                </a:lnTo>
                <a:close/>
              </a:path>
            </a:pathLst>
          </a:custGeom>
          <a:solidFill>
            <a:srgbClr val="9B552C"/>
          </a:solidFill>
          <a:ln>
            <a:noFill/>
          </a:ln>
        </p:spPr>
        <p:txBody>
          <a:bodyPr tIns="29700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4800" dirty="0" smtClean="0">
                <a:solidFill>
                  <a:schemeClr val="bg1"/>
                </a:solidFill>
                <a:latin typeface="Impact" panose="020B0806030902050204" pitchFamily="34" charset="0"/>
              </a:rPr>
              <a:t>04</a:t>
            </a:r>
            <a:endParaRPr lang="zh-CN" altLang="en-US" sz="4800" dirty="0">
              <a:solidFill>
                <a:schemeClr val="bg1"/>
              </a:solidFill>
              <a:latin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6" presetClass="entr" presetSubtype="21"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7"/>
                                        </p:tgtEl>
                                        <p:attrNameLst>
                                          <p:attrName>style.visibility</p:attrName>
                                        </p:attrNameLst>
                                      </p:cBhvr>
                                      <p:to>
                                        <p:strVal val="visible"/>
                                      </p:to>
                                    </p:set>
                                    <p:anim calcmode="lin" valueType="num">
                                      <p:cBhvr>
                                        <p:cTn id="19" dur="75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0" dur="750" fill="hold"/>
                                        <p:tgtEl>
                                          <p:spTgt spid="17"/>
                                        </p:tgtEl>
                                        <p:attrNameLst>
                                          <p:attrName>ppt_y</p:attrName>
                                        </p:attrNameLst>
                                      </p:cBhvr>
                                      <p:tavLst>
                                        <p:tav tm="0">
                                          <p:val>
                                            <p:strVal val="#ppt_y"/>
                                          </p:val>
                                        </p:tav>
                                        <p:tav tm="100000">
                                          <p:val>
                                            <p:strVal val="#ppt_y"/>
                                          </p:val>
                                        </p:tav>
                                      </p:tavLst>
                                    </p:anim>
                                    <p:anim calcmode="lin" valueType="num">
                                      <p:cBhvr>
                                        <p:cTn id="21" dur="75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2" dur="75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75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Administrator\Desktop\法院人物.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67881" y="1048220"/>
            <a:ext cx="2871572" cy="4090441"/>
          </a:xfrm>
          <a:prstGeom prst="rect">
            <a:avLst/>
          </a:prstGeom>
          <a:noFill/>
          <a:extLst>
            <a:ext uri="{909E8E84-426E-40DD-AFC4-6F175D3DCCD1}">
              <a14:hiddenFill xmlns:a14="http://schemas.microsoft.com/office/drawing/2010/main">
                <a:solidFill>
                  <a:srgbClr val="FFFFFF"/>
                </a:solidFill>
              </a14:hiddenFill>
            </a:ext>
          </a:extLst>
        </p:spPr>
      </p:pic>
      <p:sp>
        <p:nvSpPr>
          <p:cNvPr id="100" name="文本框 99"/>
          <p:cNvSpPr txBox="1"/>
          <p:nvPr/>
        </p:nvSpPr>
        <p:spPr>
          <a:xfrm>
            <a:off x="4447540" y="1612900"/>
            <a:ext cx="4443095" cy="2553335"/>
          </a:xfrm>
          <a:prstGeom prst="rect">
            <a:avLst/>
          </a:prstGeom>
          <a:noFill/>
          <a:ln w="9525">
            <a:noFill/>
          </a:ln>
        </p:spPr>
        <p:txBody>
          <a:bodyPr wrap="square">
            <a:spAutoFit/>
          </a:bodyPr>
          <a:p>
            <a:pPr marL="0" indent="0" algn="l"/>
            <a:r>
              <a:rPr lang="zh-CN" altLang="en-US" sz="2000" b="0">
                <a:latin typeface="宋体" panose="02010600030101010101" pitchFamily="2" charset="-122"/>
                <a:cs typeface="宋体" panose="02010600030101010101" pitchFamily="2" charset="-122"/>
              </a:rPr>
              <a:t>案例：</a:t>
            </a:r>
            <a:endParaRPr lang="zh-CN" altLang="en-US" sz="2000" b="0">
              <a:latin typeface="宋体" panose="02010600030101010101" pitchFamily="2" charset="-122"/>
              <a:cs typeface="宋体" panose="02010600030101010101" pitchFamily="2" charset="-122"/>
            </a:endParaRPr>
          </a:p>
          <a:p>
            <a:pPr marL="0" indent="0" algn="l"/>
            <a:endParaRPr lang="zh-CN" altLang="en-US" sz="2000" b="0">
              <a:latin typeface="宋体" panose="02010600030101010101" pitchFamily="2" charset="-122"/>
              <a:cs typeface="宋体" panose="02010600030101010101" pitchFamily="2" charset="-122"/>
            </a:endParaRPr>
          </a:p>
          <a:p>
            <a:pPr marL="0" indent="0" algn="l"/>
            <a:r>
              <a:rPr lang="zh-CN" altLang="en-US" sz="2000" b="0">
                <a:latin typeface="宋体" panose="02010600030101010101" pitchFamily="2" charset="-122"/>
                <a:cs typeface="宋体" panose="02010600030101010101" pitchFamily="2" charset="-122"/>
              </a:rPr>
              <a:t>小丽在7岁时遭到邻居家叔叔的性侵，但由于害怕和羞耻，小丽一直没有将此事告知父母和其他任何人。如今，小丽已经18岁，她想向当年性侵自己的人主张损害赔偿，这么多年过去了，法院还受理吗？</a:t>
            </a:r>
            <a:endParaRPr lang="zh-CN" altLang="en-US" sz="2000" b="0">
              <a:latin typeface="宋体" panose="02010600030101010101" pitchFamily="2" charset="-122"/>
              <a:cs typeface="宋体" panose="02010600030101010101" pitchFamily="2" charset="-122"/>
            </a:endParaRPr>
          </a:p>
        </p:txBody>
      </p:sp>
      <p:sp>
        <p:nvSpPr>
          <p:cNvPr id="4" name="矩形 4"/>
          <p:cNvSpPr/>
          <p:nvPr/>
        </p:nvSpPr>
        <p:spPr>
          <a:xfrm>
            <a:off x="187960" y="94615"/>
            <a:ext cx="3293745" cy="384175"/>
          </a:xfrm>
          <a:custGeom>
            <a:avLst/>
            <a:gdLst/>
            <a:ahLst/>
            <a:cxnLst/>
            <a:rect l="l" t="t" r="r" b="b"/>
            <a:pathLst>
              <a:path w="4728554" h="720080">
                <a:moveTo>
                  <a:pt x="0" y="0"/>
                </a:moveTo>
                <a:lnTo>
                  <a:pt x="4728554" y="0"/>
                </a:lnTo>
                <a:lnTo>
                  <a:pt x="4728554" y="10838"/>
                </a:lnTo>
                <a:lnTo>
                  <a:pt x="4587607" y="720080"/>
                </a:lnTo>
                <a:lnTo>
                  <a:pt x="134901" y="720080"/>
                </a:lnTo>
                <a:close/>
              </a:path>
            </a:pathLst>
          </a:custGeom>
          <a:solidFill>
            <a:srgbClr val="934D19"/>
          </a:solidFill>
          <a:ln w="25400" cap="flat" cmpd="sng" algn="ctr">
            <a:noFill/>
            <a:prstDash val="solid"/>
          </a:ln>
          <a:effectLst/>
        </p:spPr>
        <p:txBody>
          <a:bodyPr anchor="ctr"/>
          <a:p>
            <a:pPr algn="ctr" defTabSz="913765">
              <a:defRPr/>
            </a:pPr>
            <a:r>
              <a:rPr lang="zh-CN" altLang="en-US" sz="1800" kern="0" dirty="0">
                <a:solidFill>
                  <a:sysClr val="window" lastClr="FFFFFF"/>
                </a:solidFill>
                <a:latin typeface="微软雅黑" panose="020B0503020204020204" pitchFamily="34" charset="-122"/>
                <a:ea typeface="宋体" panose="02010600030101010101" pitchFamily="2" charset="-122"/>
              </a:rPr>
              <a:t>泰兴法院《民法典》宣讲团</a:t>
            </a:r>
            <a:endParaRPr lang="zh-CN" altLang="en-US" sz="1800" kern="0" dirty="0">
              <a:solidFill>
                <a:sysClr val="window" lastClr="FFFFFF"/>
              </a:solidFill>
              <a:latin typeface="微软雅黑" panose="020B0503020204020204" pitchFamily="34"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anim calcmode="lin" valueType="num">
                                      <p:cBhvr>
                                        <p:cTn id="8" dur="1000" fill="hold"/>
                                        <p:tgtEl>
                                          <p:spTgt spid="5123"/>
                                        </p:tgtEl>
                                        <p:attrNameLst>
                                          <p:attrName>ppt_x</p:attrName>
                                        </p:attrNameLst>
                                      </p:cBhvr>
                                      <p:tavLst>
                                        <p:tav tm="0">
                                          <p:val>
                                            <p:strVal val="#ppt_x"/>
                                          </p:val>
                                        </p:tav>
                                        <p:tav tm="100000">
                                          <p:val>
                                            <p:strVal val="#ppt_x"/>
                                          </p:val>
                                        </p:tav>
                                      </p:tavLst>
                                    </p:anim>
                                    <p:anim calcmode="lin" valueType="num">
                                      <p:cBhvr>
                                        <p:cTn id="9"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4"/>
          <p:cNvSpPr/>
          <p:nvPr/>
        </p:nvSpPr>
        <p:spPr>
          <a:xfrm>
            <a:off x="187960" y="94615"/>
            <a:ext cx="3293745" cy="384175"/>
          </a:xfrm>
          <a:custGeom>
            <a:avLst/>
            <a:gdLst/>
            <a:ahLst/>
            <a:cxnLst/>
            <a:rect l="l" t="t" r="r" b="b"/>
            <a:pathLst>
              <a:path w="4728554" h="720080">
                <a:moveTo>
                  <a:pt x="0" y="0"/>
                </a:moveTo>
                <a:lnTo>
                  <a:pt x="4728554" y="0"/>
                </a:lnTo>
                <a:lnTo>
                  <a:pt x="4728554" y="10838"/>
                </a:lnTo>
                <a:lnTo>
                  <a:pt x="4587607" y="720080"/>
                </a:lnTo>
                <a:lnTo>
                  <a:pt x="134901" y="720080"/>
                </a:lnTo>
                <a:close/>
              </a:path>
            </a:pathLst>
          </a:custGeom>
          <a:solidFill>
            <a:srgbClr val="934D19"/>
          </a:solidFill>
          <a:ln w="25400" cap="flat" cmpd="sng" algn="ctr">
            <a:noFill/>
            <a:prstDash val="solid"/>
          </a:ln>
          <a:effectLst/>
        </p:spPr>
        <p:txBody>
          <a:bodyPr anchor="ctr"/>
          <a:p>
            <a:pPr algn="ctr" defTabSz="913765">
              <a:defRPr/>
            </a:pPr>
            <a:r>
              <a:rPr lang="zh-CN" altLang="en-US" sz="1800" kern="0" dirty="0">
                <a:solidFill>
                  <a:sysClr val="window" lastClr="FFFFFF"/>
                </a:solidFill>
                <a:latin typeface="微软雅黑" panose="020B0503020204020204" pitchFamily="34" charset="-122"/>
                <a:ea typeface="宋体" panose="02010600030101010101" pitchFamily="2" charset="-122"/>
              </a:rPr>
              <a:t>泰兴法院《民法典》宣讲团</a:t>
            </a:r>
            <a:endParaRPr lang="zh-CN" altLang="en-US" sz="1800" kern="0" dirty="0">
              <a:solidFill>
                <a:sysClr val="window" lastClr="FFFFFF"/>
              </a:solidFill>
              <a:latin typeface="微软雅黑" panose="020B0503020204020204" pitchFamily="34" charset="-122"/>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817880" y="2473960"/>
            <a:ext cx="3810000" cy="2286000"/>
          </a:xfrm>
          <a:prstGeom prst="rect">
            <a:avLst/>
          </a:prstGeom>
        </p:spPr>
      </p:pic>
      <p:pic>
        <p:nvPicPr>
          <p:cNvPr id="5" name="图片 4"/>
          <p:cNvPicPr>
            <a:picLocks noChangeAspect="1"/>
          </p:cNvPicPr>
          <p:nvPr/>
        </p:nvPicPr>
        <p:blipFill>
          <a:blip r:embed="rId2"/>
          <a:stretch>
            <a:fillRect/>
          </a:stretch>
        </p:blipFill>
        <p:spPr>
          <a:xfrm>
            <a:off x="4772660" y="883285"/>
            <a:ext cx="3851275" cy="2167890"/>
          </a:xfrm>
          <a:prstGeom prst="rect">
            <a:avLst/>
          </a:prstGeom>
        </p:spPr>
      </p:pic>
      <p:sp>
        <p:nvSpPr>
          <p:cNvPr id="6" name="文本框 5"/>
          <p:cNvSpPr txBox="1"/>
          <p:nvPr/>
        </p:nvSpPr>
        <p:spPr>
          <a:xfrm>
            <a:off x="410845" y="1108710"/>
            <a:ext cx="3938905" cy="1076325"/>
          </a:xfrm>
          <a:prstGeom prst="rect">
            <a:avLst/>
          </a:prstGeom>
          <a:noFill/>
          <a:ln w="9525">
            <a:noFill/>
          </a:ln>
        </p:spPr>
        <p:txBody>
          <a:bodyPr wrap="square">
            <a:spAutoFit/>
          </a:bodyPr>
          <a:p>
            <a:pPr indent="406400"/>
            <a:r>
              <a:rPr lang="zh-CN" altLang="en-US" sz="1600" b="0">
                <a:latin typeface="宋体" panose="02010600030101010101" pitchFamily="2" charset="-122"/>
                <a:cs typeface="宋体" panose="02010600030101010101" pitchFamily="2" charset="-122"/>
              </a:rPr>
              <a:t>民法典第</a:t>
            </a:r>
            <a:r>
              <a:rPr lang="en-US" altLang="zh-CN" sz="1600" b="0">
                <a:latin typeface="Calibri" panose="020F0502020204030204" pitchFamily="34" charset="0"/>
                <a:cs typeface="Calibri" panose="020F0502020204030204" pitchFamily="34" charset="0"/>
              </a:rPr>
              <a:t>191</a:t>
            </a:r>
            <a:r>
              <a:rPr lang="zh-CN" altLang="en-US" sz="1600" b="0">
                <a:latin typeface="宋体" panose="02010600030101010101" pitchFamily="2" charset="-122"/>
                <a:cs typeface="宋体" panose="02010600030101010101" pitchFamily="2" charset="-122"/>
              </a:rPr>
              <a:t>条规定，未成年人遭受性侵害的损害赔偿请求权的诉讼时效期间，自受害人年满</a:t>
            </a:r>
            <a:r>
              <a:rPr lang="en-US" altLang="zh-CN" sz="1600" b="0">
                <a:latin typeface="Calibri" panose="020F0502020204030204" pitchFamily="34" charset="0"/>
                <a:cs typeface="Calibri" panose="020F0502020204030204" pitchFamily="34" charset="0"/>
              </a:rPr>
              <a:t>18</a:t>
            </a:r>
            <a:r>
              <a:rPr lang="zh-CN" altLang="en-US" sz="1600" b="0">
                <a:latin typeface="宋体" panose="02010600030101010101" pitchFamily="2" charset="-122"/>
                <a:cs typeface="宋体" panose="02010600030101010101" pitchFamily="2" charset="-122"/>
              </a:rPr>
              <a:t>周岁之日起计算。这就意味着未成年时遭性侵</a:t>
            </a:r>
            <a:r>
              <a:rPr lang="en-US" altLang="zh-CN" sz="1600" b="0">
                <a:latin typeface="Calibri" panose="020F0502020204030204" pitchFamily="34" charset="0"/>
                <a:cs typeface="Calibri" panose="020F0502020204030204" pitchFamily="34" charset="0"/>
              </a:rPr>
              <a:t>18</a:t>
            </a:r>
            <a:r>
              <a:rPr lang="zh-CN" altLang="en-US" sz="1600" b="0">
                <a:latin typeface="宋体" panose="02010600030101010101" pitchFamily="2" charset="-122"/>
                <a:cs typeface="宋体" panose="02010600030101010101" pitchFamily="2" charset="-122"/>
              </a:rPr>
              <a:t>周岁后仍可起诉。</a:t>
            </a:r>
            <a:endParaRPr lang="zh-CN" altLang="en-US"/>
          </a:p>
        </p:txBody>
      </p:sp>
      <p:sp>
        <p:nvSpPr>
          <p:cNvPr id="7" name="文本框 6"/>
          <p:cNvSpPr txBox="1"/>
          <p:nvPr/>
        </p:nvSpPr>
        <p:spPr>
          <a:xfrm>
            <a:off x="4927600" y="3347720"/>
            <a:ext cx="3302635" cy="1076325"/>
          </a:xfrm>
          <a:prstGeom prst="rect">
            <a:avLst/>
          </a:prstGeom>
          <a:noFill/>
          <a:ln w="9525">
            <a:noFill/>
          </a:ln>
        </p:spPr>
        <p:txBody>
          <a:bodyPr wrap="square">
            <a:spAutoFit/>
          </a:bodyPr>
          <a:p>
            <a:pPr marL="0" indent="0" algn="l"/>
            <a:r>
              <a:rPr lang="zh-CN" altLang="en-US" sz="1600" b="0">
                <a:latin typeface="宋体" panose="02010600030101010101" pitchFamily="2" charset="-122"/>
                <a:cs typeface="宋体" panose="02010600030101010101" pitchFamily="2" charset="-122"/>
              </a:rPr>
              <a:t>刑法规定，明知对方为</a:t>
            </a:r>
            <a:r>
              <a:rPr lang="en-US" altLang="zh-CN" sz="1600" b="0">
                <a:latin typeface="Calibri" panose="020F0502020204030204" pitchFamily="34" charset="0"/>
                <a:cs typeface="Calibri" panose="020F0502020204030204" pitchFamily="34" charset="0"/>
              </a:rPr>
              <a:t>14</a:t>
            </a:r>
            <a:r>
              <a:rPr lang="zh-CN" altLang="en-US" sz="1600" b="0">
                <a:latin typeface="宋体" panose="02010600030101010101" pitchFamily="2" charset="-122"/>
                <a:cs typeface="宋体" panose="02010600030101010101" pitchFamily="2" charset="-122"/>
              </a:rPr>
              <a:t>周岁以下的幼女，仍然与其发生性关系的，构成强奸罪。性侵犯未成年人的，从重处罚。</a:t>
            </a:r>
            <a:endParaRPr lang="zh-CN" altLang="en-US" sz="1600" b="0">
              <a:latin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 y="0"/>
            <a:ext cx="9145588" cy="5145088"/>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直接连接符 7"/>
          <p:cNvCxnSpPr>
            <a:cxnSpLocks noChangeShapeType="1"/>
          </p:cNvCxnSpPr>
          <p:nvPr>
            <p:custDataLst>
              <p:tags r:id="rId2"/>
            </p:custDataLst>
          </p:nvPr>
        </p:nvCxnSpPr>
        <p:spPr bwMode="auto">
          <a:xfrm>
            <a:off x="3767337" y="2317008"/>
            <a:ext cx="4698206" cy="1191"/>
          </a:xfrm>
          <a:prstGeom prst="line">
            <a:avLst/>
          </a:prstGeom>
          <a:noFill/>
          <a:ln w="9525" algn="ctr">
            <a:solidFill>
              <a:srgbClr val="D9D9D9"/>
            </a:solidFill>
            <a:round/>
          </a:ln>
          <a:extLst>
            <a:ext uri="{909E8E84-426E-40DD-AFC4-6F175D3DCCD1}">
              <a14:hiddenFill xmlns:a14="http://schemas.microsoft.com/office/drawing/2010/main">
                <a:noFill/>
              </a14:hiddenFill>
            </a:ext>
          </a:extLst>
        </p:spPr>
      </p:cxnSp>
      <p:cxnSp>
        <p:nvCxnSpPr>
          <p:cNvPr id="16" name="直接连接符 8"/>
          <p:cNvCxnSpPr>
            <a:cxnSpLocks noChangeShapeType="1"/>
          </p:cNvCxnSpPr>
          <p:nvPr>
            <p:custDataLst>
              <p:tags r:id="rId3"/>
            </p:custDataLst>
          </p:nvPr>
        </p:nvCxnSpPr>
        <p:spPr bwMode="auto">
          <a:xfrm>
            <a:off x="3875684" y="3833713"/>
            <a:ext cx="4698206" cy="2381"/>
          </a:xfrm>
          <a:prstGeom prst="line">
            <a:avLst/>
          </a:prstGeom>
          <a:noFill/>
          <a:ln w="9525" algn="ctr">
            <a:solidFill>
              <a:srgbClr val="D9D9D9"/>
            </a:solidFill>
            <a:round/>
          </a:ln>
          <a:extLst>
            <a:ext uri="{909E8E84-426E-40DD-AFC4-6F175D3DCCD1}">
              <a14:hiddenFill xmlns:a14="http://schemas.microsoft.com/office/drawing/2010/main">
                <a:noFill/>
              </a14:hiddenFill>
            </a:ext>
          </a:extLst>
        </p:spPr>
      </p:cxnSp>
      <p:sp>
        <p:nvSpPr>
          <p:cNvPr id="17" name="文本框 16"/>
          <p:cNvSpPr txBox="1"/>
          <p:nvPr>
            <p:custDataLst>
              <p:tags r:id="rId4"/>
            </p:custDataLst>
          </p:nvPr>
        </p:nvSpPr>
        <p:spPr>
          <a:xfrm>
            <a:off x="3767337" y="2655063"/>
            <a:ext cx="4914900" cy="960437"/>
          </a:xfrm>
          <a:prstGeom prst="rect">
            <a:avLst/>
          </a:prstGeom>
          <a:noFill/>
        </p:spPr>
        <p:txBody>
          <a:bodyPr/>
          <a:lstStyle>
            <a:defPPr>
              <a:defRPr lang="zh-CN"/>
            </a:defPPr>
            <a:lvl1pPr algn="r">
              <a:defRPr sz="3600">
                <a:gradFill flip="none" rotWithShape="1">
                  <a:gsLst>
                    <a:gs pos="0">
                      <a:schemeClr val="accent1"/>
                    </a:gs>
                    <a:gs pos="100000">
                      <a:schemeClr val="accent1">
                        <a:lumMod val="50000"/>
                      </a:schemeClr>
                    </a:gs>
                  </a:gsLst>
                  <a:lin ang="0" scaled="1"/>
                  <a:tileRect/>
                </a:gradFill>
                <a:latin typeface="Gungsuh" panose="02030600000101010101" pitchFamily="18" charset="-127"/>
                <a:ea typeface="华文琥珀" panose="02010800040101010101" pitchFamily="2" charset="-122"/>
              </a:defRPr>
            </a:lvl1pPr>
          </a:lstStyle>
          <a:p>
            <a:pPr algn="l" eaLnBrk="1" hangingPunct="1">
              <a:defRPr/>
            </a:pPr>
            <a:r>
              <a:rPr lang="zh-CN" altLang="en-US" b="1" dirty="0" smtClean="0">
                <a:solidFill>
                  <a:schemeClr val="bg1"/>
                </a:solidFill>
                <a:latin typeface="微软雅黑" panose="020B0503020204020204" pitchFamily="34" charset="-122"/>
                <a:ea typeface="微软雅黑" panose="020B0503020204020204" pitchFamily="34" charset="-122"/>
                <a:sym typeface="+mn-ea"/>
              </a:rPr>
              <a:t>监护制度 </a:t>
            </a:r>
            <a:endParaRPr lang="zh-CN" altLang="en-US"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18" name="任意多边形 15"/>
          <p:cNvSpPr/>
          <p:nvPr>
            <p:custDataLst>
              <p:tags r:id="rId5"/>
            </p:custDataLst>
          </p:nvPr>
        </p:nvSpPr>
        <p:spPr bwMode="auto">
          <a:xfrm>
            <a:off x="5684243" y="967333"/>
            <a:ext cx="864394" cy="1042988"/>
          </a:xfrm>
          <a:custGeom>
            <a:avLst/>
            <a:gdLst>
              <a:gd name="T0" fmla="*/ 0 w 1153318"/>
              <a:gd name="T1" fmla="*/ 0 h 1389644"/>
              <a:gd name="T2" fmla="*/ 1153318 w 1153318"/>
              <a:gd name="T3" fmla="*/ 1389644 h 1389644"/>
            </a:gdLst>
            <a:ahLst/>
            <a:cxnLst/>
            <a:rect l="T0" t="T1" r="T2" b="T3"/>
            <a:pathLst>
              <a:path w="1153318" h="1389644">
                <a:moveTo>
                  <a:pt x="0" y="239717"/>
                </a:moveTo>
                <a:lnTo>
                  <a:pt x="2381" y="239717"/>
                </a:lnTo>
                <a:lnTo>
                  <a:pt x="2381" y="371475"/>
                </a:lnTo>
                <a:cubicBezTo>
                  <a:pt x="43156" y="371475"/>
                  <a:pt x="83931" y="371475"/>
                  <a:pt x="124801" y="371475"/>
                </a:cubicBezTo>
                <a:lnTo>
                  <a:pt x="124801" y="239717"/>
                </a:lnTo>
                <a:lnTo>
                  <a:pt x="278499" y="239717"/>
                </a:lnTo>
                <a:lnTo>
                  <a:pt x="256367" y="371475"/>
                </a:lnTo>
                <a:cubicBezTo>
                  <a:pt x="298475" y="371475"/>
                  <a:pt x="340679" y="371475"/>
                  <a:pt x="382788" y="371475"/>
                </a:cubicBezTo>
                <a:cubicBezTo>
                  <a:pt x="385265" y="349246"/>
                  <a:pt x="387742" y="327017"/>
                  <a:pt x="390219" y="304788"/>
                </a:cubicBezTo>
                <a:cubicBezTo>
                  <a:pt x="404795" y="304788"/>
                  <a:pt x="419371" y="304788"/>
                  <a:pt x="433947" y="304788"/>
                </a:cubicBezTo>
                <a:cubicBezTo>
                  <a:pt x="436138" y="327017"/>
                  <a:pt x="438329" y="349246"/>
                  <a:pt x="440520" y="371475"/>
                </a:cubicBezTo>
                <a:cubicBezTo>
                  <a:pt x="482153" y="371475"/>
                  <a:pt x="523880" y="371475"/>
                  <a:pt x="565512" y="371475"/>
                </a:cubicBezTo>
                <a:lnTo>
                  <a:pt x="540710" y="239717"/>
                </a:lnTo>
                <a:lnTo>
                  <a:pt x="585614" y="239717"/>
                </a:lnTo>
                <a:lnTo>
                  <a:pt x="585614" y="371475"/>
                </a:lnTo>
                <a:cubicBezTo>
                  <a:pt x="626389" y="371475"/>
                  <a:pt x="667164" y="371475"/>
                  <a:pt x="707939" y="371475"/>
                </a:cubicBezTo>
                <a:lnTo>
                  <a:pt x="707939" y="239717"/>
                </a:lnTo>
                <a:lnTo>
                  <a:pt x="744579" y="239717"/>
                </a:lnTo>
                <a:lnTo>
                  <a:pt x="745093" y="248065"/>
                </a:lnTo>
                <a:cubicBezTo>
                  <a:pt x="745093" y="289170"/>
                  <a:pt x="745093" y="330370"/>
                  <a:pt x="745093" y="371475"/>
                </a:cubicBezTo>
                <a:cubicBezTo>
                  <a:pt x="783010" y="371475"/>
                  <a:pt x="820832" y="371475"/>
                  <a:pt x="858748" y="371475"/>
                </a:cubicBezTo>
                <a:cubicBezTo>
                  <a:pt x="858748" y="338898"/>
                  <a:pt x="858748" y="306225"/>
                  <a:pt x="858748" y="273552"/>
                </a:cubicBezTo>
                <a:lnTo>
                  <a:pt x="858025" y="239717"/>
                </a:lnTo>
                <a:lnTo>
                  <a:pt x="958399" y="239717"/>
                </a:lnTo>
                <a:lnTo>
                  <a:pt x="958399" y="371475"/>
                </a:lnTo>
                <a:cubicBezTo>
                  <a:pt x="999174" y="371475"/>
                  <a:pt x="1039949" y="371475"/>
                  <a:pt x="1080724" y="371475"/>
                </a:cubicBezTo>
                <a:lnTo>
                  <a:pt x="1080724" y="239717"/>
                </a:lnTo>
                <a:lnTo>
                  <a:pt x="1149927" y="239717"/>
                </a:lnTo>
                <a:lnTo>
                  <a:pt x="1149927" y="1389644"/>
                </a:lnTo>
                <a:lnTo>
                  <a:pt x="0" y="1389644"/>
                </a:lnTo>
                <a:lnTo>
                  <a:pt x="0" y="239717"/>
                </a:lnTo>
                <a:close/>
                <a:moveTo>
                  <a:pt x="412130" y="82880"/>
                </a:moveTo>
                <a:cubicBezTo>
                  <a:pt x="399650" y="153975"/>
                  <a:pt x="391838" y="206003"/>
                  <a:pt x="388599" y="238867"/>
                </a:cubicBezTo>
                <a:cubicBezTo>
                  <a:pt x="402603" y="238867"/>
                  <a:pt x="416703" y="238867"/>
                  <a:pt x="430708" y="238867"/>
                </a:cubicBezTo>
                <a:cubicBezTo>
                  <a:pt x="424515" y="196804"/>
                  <a:pt x="418323" y="144777"/>
                  <a:pt x="412130" y="82880"/>
                </a:cubicBezTo>
                <a:close/>
                <a:moveTo>
                  <a:pt x="707939" y="63526"/>
                </a:moveTo>
                <a:cubicBezTo>
                  <a:pt x="707939" y="91120"/>
                  <a:pt x="707939" y="118619"/>
                  <a:pt x="707939" y="146214"/>
                </a:cubicBezTo>
                <a:cubicBezTo>
                  <a:pt x="721657" y="146214"/>
                  <a:pt x="731279" y="144681"/>
                  <a:pt x="736805" y="141711"/>
                </a:cubicBezTo>
                <a:cubicBezTo>
                  <a:pt x="742330" y="138740"/>
                  <a:pt x="745093" y="129063"/>
                  <a:pt x="745093" y="112679"/>
                </a:cubicBezTo>
                <a:cubicBezTo>
                  <a:pt x="745093" y="105876"/>
                  <a:pt x="745093" y="99073"/>
                  <a:pt x="745093" y="92270"/>
                </a:cubicBezTo>
                <a:cubicBezTo>
                  <a:pt x="745093" y="80485"/>
                  <a:pt x="742426" y="72724"/>
                  <a:pt x="737091" y="69083"/>
                </a:cubicBezTo>
                <a:cubicBezTo>
                  <a:pt x="731851" y="65442"/>
                  <a:pt x="722038" y="63526"/>
                  <a:pt x="707939" y="63526"/>
                </a:cubicBezTo>
                <a:close/>
                <a:moveTo>
                  <a:pt x="124801" y="63526"/>
                </a:moveTo>
                <a:cubicBezTo>
                  <a:pt x="124801" y="95049"/>
                  <a:pt x="124801" y="126572"/>
                  <a:pt x="124801" y="158095"/>
                </a:cubicBezTo>
                <a:cubicBezTo>
                  <a:pt x="128231" y="158287"/>
                  <a:pt x="131279" y="158382"/>
                  <a:pt x="133756" y="158382"/>
                </a:cubicBezTo>
                <a:cubicBezTo>
                  <a:pt x="144998" y="158382"/>
                  <a:pt x="152810" y="156179"/>
                  <a:pt x="157192" y="151771"/>
                </a:cubicBezTo>
                <a:cubicBezTo>
                  <a:pt x="161479" y="147460"/>
                  <a:pt x="163670" y="138357"/>
                  <a:pt x="163670" y="124560"/>
                </a:cubicBezTo>
                <a:cubicBezTo>
                  <a:pt x="163670" y="114403"/>
                  <a:pt x="163670" y="104247"/>
                  <a:pt x="163670" y="94091"/>
                </a:cubicBezTo>
                <a:cubicBezTo>
                  <a:pt x="163670" y="81347"/>
                  <a:pt x="161193" y="73107"/>
                  <a:pt x="156144" y="69274"/>
                </a:cubicBezTo>
                <a:cubicBezTo>
                  <a:pt x="151095" y="65442"/>
                  <a:pt x="140615" y="63526"/>
                  <a:pt x="124801" y="63526"/>
                </a:cubicBezTo>
                <a:close/>
                <a:moveTo>
                  <a:pt x="885995" y="0"/>
                </a:moveTo>
                <a:cubicBezTo>
                  <a:pt x="975166" y="0"/>
                  <a:pt x="1064242" y="0"/>
                  <a:pt x="1153318" y="0"/>
                </a:cubicBezTo>
                <a:cubicBezTo>
                  <a:pt x="1153318" y="24816"/>
                  <a:pt x="1153318" y="49537"/>
                  <a:pt x="1153318" y="74353"/>
                </a:cubicBezTo>
                <a:cubicBezTo>
                  <a:pt x="1129120" y="74353"/>
                  <a:pt x="1104922" y="74353"/>
                  <a:pt x="1080724" y="74353"/>
                </a:cubicBezTo>
                <a:lnTo>
                  <a:pt x="1080724" y="239717"/>
                </a:lnTo>
                <a:lnTo>
                  <a:pt x="958399" y="239717"/>
                </a:lnTo>
                <a:lnTo>
                  <a:pt x="958399" y="74353"/>
                </a:lnTo>
                <a:cubicBezTo>
                  <a:pt x="934296" y="74353"/>
                  <a:pt x="910098" y="74353"/>
                  <a:pt x="885995" y="74353"/>
                </a:cubicBezTo>
                <a:cubicBezTo>
                  <a:pt x="885995" y="49537"/>
                  <a:pt x="885995" y="24816"/>
                  <a:pt x="885995" y="0"/>
                </a:cubicBezTo>
                <a:close/>
                <a:moveTo>
                  <a:pt x="585614" y="0"/>
                </a:moveTo>
                <a:cubicBezTo>
                  <a:pt x="614480" y="0"/>
                  <a:pt x="643347" y="0"/>
                  <a:pt x="672213" y="0"/>
                </a:cubicBezTo>
                <a:cubicBezTo>
                  <a:pt x="729946" y="0"/>
                  <a:pt x="769006" y="1725"/>
                  <a:pt x="789393" y="5270"/>
                </a:cubicBezTo>
                <a:cubicBezTo>
                  <a:pt x="809876" y="8815"/>
                  <a:pt x="826548" y="17822"/>
                  <a:pt x="839409" y="32194"/>
                </a:cubicBezTo>
                <a:cubicBezTo>
                  <a:pt x="852270" y="46662"/>
                  <a:pt x="858748" y="69753"/>
                  <a:pt x="858748" y="101468"/>
                </a:cubicBezTo>
                <a:cubicBezTo>
                  <a:pt x="858748" y="130309"/>
                  <a:pt x="854176" y="149759"/>
                  <a:pt x="845125" y="159724"/>
                </a:cubicBezTo>
                <a:cubicBezTo>
                  <a:pt x="835979" y="169689"/>
                  <a:pt x="818069" y="175629"/>
                  <a:pt x="791298" y="177641"/>
                </a:cubicBezTo>
                <a:cubicBezTo>
                  <a:pt x="815497" y="182336"/>
                  <a:pt x="831787" y="188660"/>
                  <a:pt x="840171" y="196708"/>
                </a:cubicBezTo>
                <a:cubicBezTo>
                  <a:pt x="848459" y="204661"/>
                  <a:pt x="853604" y="211943"/>
                  <a:pt x="855700" y="218554"/>
                </a:cubicBezTo>
                <a:cubicBezTo>
                  <a:pt x="856700" y="221908"/>
                  <a:pt x="857462" y="228160"/>
                  <a:pt x="857974" y="237322"/>
                </a:cubicBezTo>
                <a:lnTo>
                  <a:pt x="858025" y="239717"/>
                </a:lnTo>
                <a:lnTo>
                  <a:pt x="744579" y="239717"/>
                </a:lnTo>
                <a:lnTo>
                  <a:pt x="743605" y="223896"/>
                </a:lnTo>
                <a:cubicBezTo>
                  <a:pt x="742616" y="217740"/>
                  <a:pt x="741140" y="213476"/>
                  <a:pt x="739187" y="211081"/>
                </a:cubicBezTo>
                <a:cubicBezTo>
                  <a:pt x="735185" y="206386"/>
                  <a:pt x="724801" y="203990"/>
                  <a:pt x="707939" y="203990"/>
                </a:cubicBezTo>
                <a:lnTo>
                  <a:pt x="707939" y="239717"/>
                </a:lnTo>
                <a:lnTo>
                  <a:pt x="585614" y="239717"/>
                </a:lnTo>
                <a:lnTo>
                  <a:pt x="585614" y="0"/>
                </a:lnTo>
                <a:close/>
                <a:moveTo>
                  <a:pt x="318767" y="0"/>
                </a:moveTo>
                <a:cubicBezTo>
                  <a:pt x="377643" y="0"/>
                  <a:pt x="436614" y="0"/>
                  <a:pt x="495585" y="0"/>
                </a:cubicBezTo>
                <a:lnTo>
                  <a:pt x="540710" y="239717"/>
                </a:lnTo>
                <a:lnTo>
                  <a:pt x="278499" y="239717"/>
                </a:lnTo>
                <a:lnTo>
                  <a:pt x="318767" y="0"/>
                </a:lnTo>
                <a:close/>
                <a:moveTo>
                  <a:pt x="2381" y="0"/>
                </a:moveTo>
                <a:cubicBezTo>
                  <a:pt x="43537" y="0"/>
                  <a:pt x="84598" y="0"/>
                  <a:pt x="125658" y="0"/>
                </a:cubicBezTo>
                <a:cubicBezTo>
                  <a:pt x="158907" y="0"/>
                  <a:pt x="184534" y="2108"/>
                  <a:pt x="202445" y="6228"/>
                </a:cubicBezTo>
                <a:cubicBezTo>
                  <a:pt x="220355" y="10348"/>
                  <a:pt x="233883" y="16289"/>
                  <a:pt x="242838" y="24050"/>
                </a:cubicBezTo>
                <a:cubicBezTo>
                  <a:pt x="251889" y="31907"/>
                  <a:pt x="257986" y="41296"/>
                  <a:pt x="261130" y="52411"/>
                </a:cubicBezTo>
                <a:cubicBezTo>
                  <a:pt x="264369" y="63526"/>
                  <a:pt x="265989" y="80676"/>
                  <a:pt x="265989" y="103959"/>
                </a:cubicBezTo>
                <a:cubicBezTo>
                  <a:pt x="265989" y="114691"/>
                  <a:pt x="265989" y="125518"/>
                  <a:pt x="265989" y="136345"/>
                </a:cubicBezTo>
                <a:cubicBezTo>
                  <a:pt x="265989" y="160011"/>
                  <a:pt x="262845" y="177354"/>
                  <a:pt x="256652" y="188181"/>
                </a:cubicBezTo>
                <a:cubicBezTo>
                  <a:pt x="250460" y="199008"/>
                  <a:pt x="239123" y="207344"/>
                  <a:pt x="222546" y="213189"/>
                </a:cubicBezTo>
                <a:cubicBezTo>
                  <a:pt x="205970" y="219033"/>
                  <a:pt x="184344" y="221908"/>
                  <a:pt x="157573" y="221908"/>
                </a:cubicBezTo>
                <a:cubicBezTo>
                  <a:pt x="146617" y="221908"/>
                  <a:pt x="135661" y="221908"/>
                  <a:pt x="124801" y="221908"/>
                </a:cubicBezTo>
                <a:lnTo>
                  <a:pt x="124801" y="239717"/>
                </a:lnTo>
                <a:lnTo>
                  <a:pt x="2381" y="239717"/>
                </a:lnTo>
                <a:lnTo>
                  <a:pt x="2381" y="0"/>
                </a:lnTo>
                <a:close/>
              </a:path>
            </a:pathLst>
          </a:custGeom>
          <a:solidFill>
            <a:srgbClr val="9B552C"/>
          </a:solidFill>
          <a:ln>
            <a:noFill/>
          </a:ln>
        </p:spPr>
        <p:txBody>
          <a:bodyPr tIns="29700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4800" dirty="0" smtClean="0">
                <a:solidFill>
                  <a:schemeClr val="bg1"/>
                </a:solidFill>
                <a:latin typeface="Impact" panose="020B0806030902050204" pitchFamily="34" charset="0"/>
              </a:rPr>
              <a:t>05</a:t>
            </a:r>
            <a:endParaRPr lang="zh-CN" altLang="en-US" sz="4800" dirty="0">
              <a:solidFill>
                <a:schemeClr val="bg1"/>
              </a:solidFill>
              <a:latin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6" presetClass="entr" presetSubtype="21"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7"/>
                                        </p:tgtEl>
                                        <p:attrNameLst>
                                          <p:attrName>style.visibility</p:attrName>
                                        </p:attrNameLst>
                                      </p:cBhvr>
                                      <p:to>
                                        <p:strVal val="visible"/>
                                      </p:to>
                                    </p:set>
                                    <p:anim calcmode="lin" valueType="num">
                                      <p:cBhvr>
                                        <p:cTn id="19" dur="75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0" dur="750" fill="hold"/>
                                        <p:tgtEl>
                                          <p:spTgt spid="17"/>
                                        </p:tgtEl>
                                        <p:attrNameLst>
                                          <p:attrName>ppt_y</p:attrName>
                                        </p:attrNameLst>
                                      </p:cBhvr>
                                      <p:tavLst>
                                        <p:tav tm="0">
                                          <p:val>
                                            <p:strVal val="#ppt_y"/>
                                          </p:val>
                                        </p:tav>
                                        <p:tav tm="100000">
                                          <p:val>
                                            <p:strVal val="#ppt_y"/>
                                          </p:val>
                                        </p:tav>
                                      </p:tavLst>
                                    </p:anim>
                                    <p:anim calcmode="lin" valueType="num">
                                      <p:cBhvr>
                                        <p:cTn id="21" dur="75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2" dur="75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75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Administrator\Desktop\法院人物.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67881" y="1048220"/>
            <a:ext cx="2871572" cy="4090441"/>
          </a:xfrm>
          <a:prstGeom prst="rect">
            <a:avLst/>
          </a:prstGeom>
          <a:noFill/>
          <a:extLst>
            <a:ext uri="{909E8E84-426E-40DD-AFC4-6F175D3DCCD1}">
              <a14:hiddenFill xmlns:a14="http://schemas.microsoft.com/office/drawing/2010/main">
                <a:solidFill>
                  <a:srgbClr val="FFFFFF"/>
                </a:solidFill>
              </a14:hiddenFill>
            </a:ext>
          </a:extLst>
        </p:spPr>
      </p:pic>
      <p:sp>
        <p:nvSpPr>
          <p:cNvPr id="100" name="文本框 99"/>
          <p:cNvSpPr txBox="1"/>
          <p:nvPr/>
        </p:nvSpPr>
        <p:spPr>
          <a:xfrm>
            <a:off x="4447540" y="1612900"/>
            <a:ext cx="4443095" cy="1630045"/>
          </a:xfrm>
          <a:prstGeom prst="rect">
            <a:avLst/>
          </a:prstGeom>
          <a:noFill/>
          <a:ln w="9525">
            <a:noFill/>
          </a:ln>
        </p:spPr>
        <p:txBody>
          <a:bodyPr wrap="square">
            <a:spAutoFit/>
          </a:bodyPr>
          <a:p>
            <a:pPr marL="0" indent="0" algn="l"/>
            <a:r>
              <a:rPr lang="zh-CN" altLang="en-US" sz="2000" b="0">
                <a:latin typeface="宋体" panose="02010600030101010101" pitchFamily="2" charset="-122"/>
                <a:cs typeface="宋体" panose="02010600030101010101" pitchFamily="2" charset="-122"/>
              </a:rPr>
              <a:t>案例：</a:t>
            </a:r>
            <a:endParaRPr lang="zh-CN" altLang="en-US" sz="2000" b="0">
              <a:latin typeface="宋体" panose="02010600030101010101" pitchFamily="2" charset="-122"/>
              <a:cs typeface="宋体" panose="02010600030101010101" pitchFamily="2" charset="-122"/>
            </a:endParaRPr>
          </a:p>
          <a:p>
            <a:pPr marL="0" indent="0" algn="l"/>
            <a:endParaRPr lang="zh-CN" altLang="en-US" sz="2000" b="0">
              <a:latin typeface="宋体" panose="02010600030101010101" pitchFamily="2" charset="-122"/>
              <a:cs typeface="宋体" panose="02010600030101010101" pitchFamily="2" charset="-122"/>
            </a:endParaRPr>
          </a:p>
          <a:p>
            <a:pPr marL="0" indent="0" algn="l"/>
            <a:r>
              <a:rPr lang="zh-CN" altLang="en-US" sz="2000" b="0">
                <a:latin typeface="宋体" panose="02010600030101010101" pitchFamily="2" charset="-122"/>
                <a:cs typeface="宋体" panose="02010600030101010101" pitchFamily="2" charset="-122"/>
              </a:rPr>
              <a:t>小刚今年5岁，新冠肺炎疫情暴发后，他的家人因为新冠肺炎疫情被隔离，谁来照顾小刚呢？</a:t>
            </a:r>
            <a:endParaRPr lang="zh-CN" altLang="en-US" sz="2000" b="0">
              <a:latin typeface="宋体" panose="02010600030101010101" pitchFamily="2" charset="-122"/>
              <a:cs typeface="宋体" panose="02010600030101010101" pitchFamily="2" charset="-122"/>
            </a:endParaRPr>
          </a:p>
        </p:txBody>
      </p:sp>
      <p:sp>
        <p:nvSpPr>
          <p:cNvPr id="4" name="矩形 4"/>
          <p:cNvSpPr/>
          <p:nvPr/>
        </p:nvSpPr>
        <p:spPr>
          <a:xfrm>
            <a:off x="187960" y="94615"/>
            <a:ext cx="3293745" cy="384175"/>
          </a:xfrm>
          <a:custGeom>
            <a:avLst/>
            <a:gdLst/>
            <a:ahLst/>
            <a:cxnLst/>
            <a:rect l="l" t="t" r="r" b="b"/>
            <a:pathLst>
              <a:path w="4728554" h="720080">
                <a:moveTo>
                  <a:pt x="0" y="0"/>
                </a:moveTo>
                <a:lnTo>
                  <a:pt x="4728554" y="0"/>
                </a:lnTo>
                <a:lnTo>
                  <a:pt x="4728554" y="10838"/>
                </a:lnTo>
                <a:lnTo>
                  <a:pt x="4587607" y="720080"/>
                </a:lnTo>
                <a:lnTo>
                  <a:pt x="134901" y="720080"/>
                </a:lnTo>
                <a:close/>
              </a:path>
            </a:pathLst>
          </a:custGeom>
          <a:solidFill>
            <a:srgbClr val="934D19"/>
          </a:solidFill>
          <a:ln w="25400" cap="flat" cmpd="sng" algn="ctr">
            <a:noFill/>
            <a:prstDash val="solid"/>
          </a:ln>
          <a:effectLst/>
        </p:spPr>
        <p:txBody>
          <a:bodyPr anchor="ctr"/>
          <a:p>
            <a:pPr algn="ctr" defTabSz="913765">
              <a:defRPr/>
            </a:pPr>
            <a:r>
              <a:rPr lang="zh-CN" altLang="en-US" sz="1800" kern="0" dirty="0">
                <a:solidFill>
                  <a:sysClr val="window" lastClr="FFFFFF"/>
                </a:solidFill>
                <a:latin typeface="微软雅黑" panose="020B0503020204020204" pitchFamily="34" charset="-122"/>
                <a:ea typeface="宋体" panose="02010600030101010101" pitchFamily="2" charset="-122"/>
              </a:rPr>
              <a:t>泰兴法院《民法典》宣讲团</a:t>
            </a:r>
            <a:endParaRPr lang="zh-CN" altLang="en-US" sz="1800" kern="0" dirty="0">
              <a:solidFill>
                <a:sysClr val="window" lastClr="FFFFFF"/>
              </a:solidFill>
              <a:latin typeface="微软雅黑" panose="020B0503020204020204" pitchFamily="34"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anim calcmode="lin" valueType="num">
                                      <p:cBhvr>
                                        <p:cTn id="8" dur="1000" fill="hold"/>
                                        <p:tgtEl>
                                          <p:spTgt spid="5123"/>
                                        </p:tgtEl>
                                        <p:attrNameLst>
                                          <p:attrName>ppt_x</p:attrName>
                                        </p:attrNameLst>
                                      </p:cBhvr>
                                      <p:tavLst>
                                        <p:tav tm="0">
                                          <p:val>
                                            <p:strVal val="#ppt_x"/>
                                          </p:val>
                                        </p:tav>
                                        <p:tav tm="100000">
                                          <p:val>
                                            <p:strVal val="#ppt_x"/>
                                          </p:val>
                                        </p:tav>
                                      </p:tavLst>
                                    </p:anim>
                                    <p:anim calcmode="lin" valueType="num">
                                      <p:cBhvr>
                                        <p:cTn id="9"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Oval 22"/>
          <p:cNvSpPr>
            <a:spLocks noChangeArrowheads="1"/>
          </p:cNvSpPr>
          <p:nvPr/>
        </p:nvSpPr>
        <p:spPr bwMode="auto">
          <a:xfrm>
            <a:off x="3662843" y="1213701"/>
            <a:ext cx="977103" cy="976606"/>
          </a:xfrm>
          <a:prstGeom prst="ellipse">
            <a:avLst/>
          </a:prstGeom>
          <a:solidFill>
            <a:srgbClr val="DB782B"/>
          </a:solidFill>
          <a:ln>
            <a:noFill/>
          </a:ln>
        </p:spPr>
        <p:txBody>
          <a:bodyPr vert="horz" wrap="square" lIns="56610" tIns="28304" rIns="56610" bIns="28304" numCol="1" anchor="ctr" anchorCtr="0" compatLnSpc="1"/>
          <a:lstStyle/>
          <a:p>
            <a:pPr algn="ctr"/>
            <a:endParaRPr lang="zh-CN" altLang="en-US" sz="2500" b="1" baseline="-3000" dirty="0">
              <a:solidFill>
                <a:srgbClr val="FFC000"/>
              </a:solidFill>
              <a:latin typeface="微软雅黑" panose="020B0503020204020204" pitchFamily="34" charset="-122"/>
              <a:ea typeface="微软雅黑" panose="020B0503020204020204" pitchFamily="34" charset="-122"/>
            </a:endParaRPr>
          </a:p>
        </p:txBody>
      </p:sp>
      <p:sp>
        <p:nvSpPr>
          <p:cNvPr id="77" name="Line 23"/>
          <p:cNvSpPr>
            <a:spLocks noChangeShapeType="1"/>
          </p:cNvSpPr>
          <p:nvPr/>
        </p:nvSpPr>
        <p:spPr bwMode="auto">
          <a:xfrm flipH="1">
            <a:off x="1290957" y="1703240"/>
            <a:ext cx="2371886" cy="0"/>
          </a:xfrm>
          <a:prstGeom prst="line">
            <a:avLst/>
          </a:prstGeom>
          <a:noFill/>
          <a:ln w="5" cap="flat">
            <a:solidFill>
              <a:srgbClr val="333333"/>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56610" tIns="28304" rIns="56610" bIns="28304" numCol="1" anchor="t" anchorCtr="0" compatLnSpc="1"/>
          <a:lstStyle/>
          <a:p>
            <a:pPr defTabSz="913765">
              <a:defRPr/>
            </a:pPr>
            <a:endParaRPr lang="zh-CN" altLang="en-US" sz="1800" kern="0">
              <a:solidFill>
                <a:sysClr val="windowText" lastClr="000000">
                  <a:lumMod val="75000"/>
                  <a:lumOff val="25000"/>
                </a:sysClr>
              </a:solidFill>
            </a:endParaRPr>
          </a:p>
        </p:txBody>
      </p:sp>
      <p:sp>
        <p:nvSpPr>
          <p:cNvPr id="78" name="Freeform 24"/>
          <p:cNvSpPr>
            <a:spLocks noEditPoints="1"/>
          </p:cNvSpPr>
          <p:nvPr/>
        </p:nvSpPr>
        <p:spPr bwMode="auto">
          <a:xfrm>
            <a:off x="2946134" y="1569731"/>
            <a:ext cx="275276" cy="274438"/>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rgbClr val="934D19"/>
          </a:solidFill>
          <a:ln>
            <a:noFill/>
          </a:ln>
        </p:spPr>
        <p:txBody>
          <a:bodyPr vert="horz" wrap="square" lIns="56610" tIns="28304" rIns="56610" bIns="28304" numCol="1" anchor="t" anchorCtr="0" compatLnSpc="1"/>
          <a:lstStyle/>
          <a:p>
            <a:pPr defTabSz="913765">
              <a:defRPr/>
            </a:pPr>
            <a:endParaRPr lang="zh-CN" altLang="en-US" sz="1800" kern="0">
              <a:solidFill>
                <a:sysClr val="windowText" lastClr="000000">
                  <a:lumMod val="75000"/>
                  <a:lumOff val="25000"/>
                </a:sysClr>
              </a:solidFill>
            </a:endParaRPr>
          </a:p>
        </p:txBody>
      </p:sp>
      <p:sp>
        <p:nvSpPr>
          <p:cNvPr id="79" name="Freeform 25"/>
          <p:cNvSpPr>
            <a:spLocks noEditPoints="1"/>
          </p:cNvSpPr>
          <p:nvPr/>
        </p:nvSpPr>
        <p:spPr bwMode="auto">
          <a:xfrm>
            <a:off x="2301346" y="1569731"/>
            <a:ext cx="277755" cy="274438"/>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rgbClr val="934D19"/>
          </a:solidFill>
          <a:ln>
            <a:noFill/>
          </a:ln>
        </p:spPr>
        <p:txBody>
          <a:bodyPr vert="horz" wrap="square" lIns="56610" tIns="28304" rIns="56610" bIns="28304" numCol="1" anchor="t" anchorCtr="0" compatLnSpc="1"/>
          <a:lstStyle/>
          <a:p>
            <a:endParaRPr lang="zh-CN" altLang="en-US" kern="0">
              <a:solidFill>
                <a:sysClr val="windowText" lastClr="000000">
                  <a:lumMod val="75000"/>
                  <a:lumOff val="25000"/>
                </a:sysClr>
              </a:solidFill>
            </a:endParaRPr>
          </a:p>
        </p:txBody>
      </p:sp>
      <p:sp>
        <p:nvSpPr>
          <p:cNvPr id="80" name="Freeform 26"/>
          <p:cNvSpPr>
            <a:spLocks noEditPoints="1"/>
          </p:cNvSpPr>
          <p:nvPr/>
        </p:nvSpPr>
        <p:spPr bwMode="auto">
          <a:xfrm>
            <a:off x="1659037" y="1569731"/>
            <a:ext cx="280235" cy="274438"/>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rgbClr val="934D19"/>
          </a:solidFill>
          <a:ln>
            <a:noFill/>
          </a:ln>
        </p:spPr>
        <p:txBody>
          <a:bodyPr vert="horz" wrap="square" lIns="56610" tIns="28304" rIns="56610" bIns="28304" numCol="1" anchor="t" anchorCtr="0" compatLnSpc="1"/>
          <a:lstStyle/>
          <a:p>
            <a:endParaRPr lang="zh-CN" altLang="en-US" kern="0">
              <a:solidFill>
                <a:sysClr val="windowText" lastClr="000000">
                  <a:lumMod val="75000"/>
                  <a:lumOff val="25000"/>
                </a:sysClr>
              </a:solidFill>
            </a:endParaRPr>
          </a:p>
        </p:txBody>
      </p:sp>
      <p:sp>
        <p:nvSpPr>
          <p:cNvPr id="81" name="Freeform 27"/>
          <p:cNvSpPr/>
          <p:nvPr/>
        </p:nvSpPr>
        <p:spPr bwMode="auto">
          <a:xfrm>
            <a:off x="3027973" y="1779886"/>
            <a:ext cx="1306938" cy="1110116"/>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rgbClr val="934D19"/>
          </a:solidFill>
          <a:ln>
            <a:noFill/>
          </a:ln>
        </p:spPr>
        <p:txBody>
          <a:bodyPr vert="horz" wrap="square" lIns="56610" tIns="28304" rIns="56610" bIns="28304" numCol="1" anchor="t" anchorCtr="0" compatLnSpc="1"/>
          <a:lstStyle/>
          <a:p>
            <a:pPr defTabSz="913765">
              <a:defRPr/>
            </a:pPr>
            <a:endParaRPr lang="zh-CN" altLang="en-US" sz="1800" kern="0">
              <a:solidFill>
                <a:sysClr val="windowText" lastClr="000000">
                  <a:lumMod val="75000"/>
                  <a:lumOff val="25000"/>
                </a:sysClr>
              </a:solidFill>
            </a:endParaRPr>
          </a:p>
        </p:txBody>
      </p:sp>
      <p:sp>
        <p:nvSpPr>
          <p:cNvPr id="82" name="Freeform 28"/>
          <p:cNvSpPr/>
          <p:nvPr/>
        </p:nvSpPr>
        <p:spPr bwMode="auto">
          <a:xfrm>
            <a:off x="2365825" y="1779886"/>
            <a:ext cx="1969086" cy="1770253"/>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rgbClr val="934D19"/>
          </a:solidFill>
          <a:ln>
            <a:noFill/>
          </a:ln>
        </p:spPr>
        <p:txBody>
          <a:bodyPr vert="horz" wrap="square" lIns="56610" tIns="28304" rIns="56610" bIns="28304" numCol="1" anchor="t" anchorCtr="0" compatLnSpc="1"/>
          <a:lstStyle/>
          <a:p>
            <a:endParaRPr lang="zh-CN" altLang="en-US" kern="0">
              <a:solidFill>
                <a:sysClr val="windowText" lastClr="000000">
                  <a:lumMod val="75000"/>
                  <a:lumOff val="25000"/>
                </a:sysClr>
              </a:solidFill>
            </a:endParaRPr>
          </a:p>
        </p:txBody>
      </p:sp>
      <p:sp>
        <p:nvSpPr>
          <p:cNvPr id="83" name="Freeform 29"/>
          <p:cNvSpPr/>
          <p:nvPr/>
        </p:nvSpPr>
        <p:spPr bwMode="auto">
          <a:xfrm>
            <a:off x="1723516" y="1779886"/>
            <a:ext cx="2611396" cy="2413081"/>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rgbClr val="934D19"/>
          </a:solidFill>
          <a:ln>
            <a:noFill/>
          </a:ln>
        </p:spPr>
        <p:txBody>
          <a:bodyPr vert="horz" wrap="square" lIns="56610" tIns="28304" rIns="56610" bIns="28304" numCol="1" anchor="t" anchorCtr="0" compatLnSpc="1"/>
          <a:lstStyle/>
          <a:p>
            <a:endParaRPr lang="zh-CN" altLang="en-US" kern="0">
              <a:solidFill>
                <a:sysClr val="windowText" lastClr="000000">
                  <a:lumMod val="75000"/>
                  <a:lumOff val="25000"/>
                </a:sysClr>
              </a:solidFill>
            </a:endParaRPr>
          </a:p>
        </p:txBody>
      </p:sp>
      <p:sp>
        <p:nvSpPr>
          <p:cNvPr id="84" name="TextBox 83"/>
          <p:cNvSpPr txBox="1"/>
          <p:nvPr/>
        </p:nvSpPr>
        <p:spPr>
          <a:xfrm>
            <a:off x="4368791" y="2428707"/>
            <a:ext cx="420404" cy="580092"/>
          </a:xfrm>
          <a:prstGeom prst="rect">
            <a:avLst/>
          </a:prstGeom>
          <a:noFill/>
        </p:spPr>
        <p:txBody>
          <a:bodyPr wrap="none" lIns="56610" tIns="28304" rIns="56610" bIns="28304" rtlCol="0" anchor="ctr">
            <a:spAutoFit/>
          </a:bodyPr>
          <a:lstStyle/>
          <a:p>
            <a:r>
              <a:rPr lang="en-US" altLang="zh-CN" sz="3400" dirty="0">
                <a:solidFill>
                  <a:srgbClr val="934D19"/>
                </a:solidFill>
                <a:latin typeface="微软雅黑" panose="020B0503020204020204" pitchFamily="34" charset="-122"/>
                <a:ea typeface="微软雅黑" panose="020B0503020204020204" pitchFamily="34" charset="-122"/>
              </a:rPr>
              <a:t>A</a:t>
            </a:r>
            <a:endParaRPr lang="zh-CN" altLang="en-US" sz="3400" dirty="0">
              <a:solidFill>
                <a:srgbClr val="934D19"/>
              </a:solidFill>
              <a:latin typeface="微软雅黑" panose="020B0503020204020204" pitchFamily="34" charset="-122"/>
              <a:ea typeface="微软雅黑" panose="020B0503020204020204" pitchFamily="34" charset="-122"/>
            </a:endParaRPr>
          </a:p>
        </p:txBody>
      </p:sp>
      <p:sp>
        <p:nvSpPr>
          <p:cNvPr id="85" name="TextBox 84"/>
          <p:cNvSpPr txBox="1"/>
          <p:nvPr/>
        </p:nvSpPr>
        <p:spPr>
          <a:xfrm>
            <a:off x="4367786" y="3075399"/>
            <a:ext cx="388354" cy="580092"/>
          </a:xfrm>
          <a:prstGeom prst="rect">
            <a:avLst/>
          </a:prstGeom>
          <a:noFill/>
        </p:spPr>
        <p:txBody>
          <a:bodyPr wrap="none" lIns="56610" tIns="28304" rIns="56610" bIns="28304" rtlCol="0" anchor="ctr">
            <a:spAutoFit/>
          </a:bodyPr>
          <a:lstStyle>
            <a:defPPr>
              <a:defRPr lang="en-US"/>
            </a:defPPr>
            <a:lvl1pPr>
              <a:defRPr sz="3400">
                <a:solidFill>
                  <a:srgbClr val="934D19"/>
                </a:solidFill>
                <a:latin typeface="微软雅黑" panose="020B0503020204020204" pitchFamily="34" charset="-122"/>
                <a:ea typeface="微软雅黑" panose="020B0503020204020204" pitchFamily="34" charset="-122"/>
              </a:defRPr>
            </a:lvl1pPr>
          </a:lstStyle>
          <a:p>
            <a:r>
              <a:rPr lang="en-US" altLang="zh-CN" sz="3400" dirty="0"/>
              <a:t>B</a:t>
            </a:r>
            <a:endParaRPr lang="zh-CN" altLang="en-US" sz="3400" dirty="0"/>
          </a:p>
        </p:txBody>
      </p:sp>
      <p:sp>
        <p:nvSpPr>
          <p:cNvPr id="86" name="TextBox 85"/>
          <p:cNvSpPr txBox="1"/>
          <p:nvPr/>
        </p:nvSpPr>
        <p:spPr>
          <a:xfrm>
            <a:off x="4380981" y="3744934"/>
            <a:ext cx="404034" cy="576545"/>
          </a:xfrm>
          <a:prstGeom prst="rect">
            <a:avLst/>
          </a:prstGeom>
          <a:noFill/>
        </p:spPr>
        <p:txBody>
          <a:bodyPr wrap="none" lIns="56610" tIns="28304" rIns="56610" bIns="28304" rtlCol="0" anchor="ctr">
            <a:spAutoFit/>
          </a:bodyPr>
          <a:lstStyle>
            <a:defPPr>
              <a:defRPr lang="en-US"/>
            </a:defPPr>
            <a:lvl1pPr>
              <a:defRPr sz="3400">
                <a:solidFill>
                  <a:srgbClr val="934D19"/>
                </a:solidFill>
                <a:latin typeface="微软雅黑" panose="020B0503020204020204" pitchFamily="34" charset="-122"/>
                <a:ea typeface="微软雅黑" panose="020B0503020204020204" pitchFamily="34" charset="-122"/>
              </a:defRPr>
            </a:lvl1pPr>
          </a:lstStyle>
          <a:p>
            <a:r>
              <a:rPr lang="en-US" altLang="zh-CN" sz="3400" dirty="0"/>
              <a:t>C</a:t>
            </a:r>
            <a:endParaRPr lang="zh-CN" altLang="en-US" sz="3400" dirty="0"/>
          </a:p>
        </p:txBody>
      </p:sp>
      <p:sp>
        <p:nvSpPr>
          <p:cNvPr id="108" name="TextBox 107"/>
          <p:cNvSpPr txBox="1"/>
          <p:nvPr/>
        </p:nvSpPr>
        <p:spPr>
          <a:xfrm>
            <a:off x="5015865" y="2174240"/>
            <a:ext cx="3603625" cy="794385"/>
          </a:xfrm>
          <a:prstGeom prst="rect">
            <a:avLst/>
          </a:prstGeom>
          <a:noFill/>
        </p:spPr>
        <p:txBody>
          <a:bodyPr wrap="square" lIns="56610" tIns="28304" rIns="56610" bIns="28304" rtlCol="0">
            <a:spAutoFit/>
          </a:bodyPr>
          <a:lstStyle/>
          <a:p>
            <a:pPr defTabSz="913765">
              <a:lnSpc>
                <a:spcPct val="120000"/>
              </a:lnSpc>
              <a:spcBef>
                <a:spcPct val="0"/>
              </a:spcBef>
              <a:defRPr/>
            </a:pPr>
            <a:r>
              <a:rPr lang="zh-CN" altLang="en-US" sz="1000" b="1" kern="0" dirty="0">
                <a:solidFill>
                  <a:sysClr val="windowText" lastClr="000000">
                    <a:lumMod val="75000"/>
                    <a:lumOff val="25000"/>
                  </a:sysClr>
                </a:solidFill>
                <a:latin typeface="微软雅黑" panose="020B0503020204020204" pitchFamily="34" charset="-122"/>
                <a:ea typeface="微软雅黑" panose="020B0503020204020204" pitchFamily="34" charset="-122"/>
              </a:rPr>
              <a:t>第31条规定，</a:t>
            </a:r>
            <a:r>
              <a:rPr lang="zh-CN" altLang="en-US"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对监护人的确定有争议的，在指定前被监护人的人身权利、财产权利以及其他合法权益处于无人保护状态的，由被监护人住所地的居民委员会、村民委员会、法律规定的有关组织或者民政部门担任临时监护人。</a:t>
            </a:r>
            <a:endParaRPr lang="zh-CN" altLang="en-US" sz="1000"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
        <p:nvSpPr>
          <p:cNvPr id="109" name="TextBox 108"/>
          <p:cNvSpPr txBox="1"/>
          <p:nvPr/>
        </p:nvSpPr>
        <p:spPr>
          <a:xfrm>
            <a:off x="5015865" y="3035300"/>
            <a:ext cx="3602990" cy="794385"/>
          </a:xfrm>
          <a:prstGeom prst="rect">
            <a:avLst/>
          </a:prstGeom>
          <a:noFill/>
        </p:spPr>
        <p:txBody>
          <a:bodyPr wrap="square" lIns="56610" tIns="28304" rIns="56610" bIns="28304" rtlCol="0">
            <a:spAutoFit/>
          </a:bodyPr>
          <a:lstStyle/>
          <a:p>
            <a:pPr defTabSz="913765">
              <a:lnSpc>
                <a:spcPct val="120000"/>
              </a:lnSpc>
              <a:spcBef>
                <a:spcPct val="0"/>
              </a:spcBef>
              <a:defRPr/>
            </a:pPr>
            <a:r>
              <a:rPr lang="zh-CN" altLang="en-US" sz="1000" b="1" kern="0" dirty="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rPr>
              <a:t>第34条规定</a:t>
            </a:r>
            <a:r>
              <a:rPr lang="zh-CN" altLang="en-US" sz="1000" kern="0" dirty="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rPr>
              <a:t>，因发生突发事件等紧急情况，监护人暂时无法履行监护职责，被监护人的生活处于无人照料状态的，被监护人住所地的居民委员会、村民委员会或者民政部门应当为被监护人安排必要的临时生活照料措施。</a:t>
            </a:r>
            <a:endParaRPr lang="zh-CN" altLang="en-US" sz="1000" kern="0" dirty="0">
              <a:solidFill>
                <a:sysClr val="windowText" lastClr="000000">
                  <a:lumMod val="75000"/>
                  <a:lumOff val="25000"/>
                </a:sys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0" name="TextBox 109"/>
          <p:cNvSpPr txBox="1"/>
          <p:nvPr/>
        </p:nvSpPr>
        <p:spPr>
          <a:xfrm>
            <a:off x="5015865" y="3829685"/>
            <a:ext cx="3603625" cy="794385"/>
          </a:xfrm>
          <a:prstGeom prst="rect">
            <a:avLst/>
          </a:prstGeom>
          <a:noFill/>
        </p:spPr>
        <p:txBody>
          <a:bodyPr wrap="square" lIns="56610" tIns="28304" rIns="56610" bIns="28304" rtlCol="0">
            <a:spAutoFit/>
          </a:bodyPr>
          <a:lstStyle/>
          <a:p>
            <a:pPr defTabSz="913765">
              <a:lnSpc>
                <a:spcPct val="120000"/>
              </a:lnSpc>
              <a:defRPr/>
            </a:pPr>
            <a:r>
              <a:rPr lang="zh-CN" altLang="en-US" sz="1000" b="1" kern="0" dirty="0">
                <a:solidFill>
                  <a:sysClr val="windowText" lastClr="000000">
                    <a:lumMod val="75000"/>
                    <a:lumOff val="25000"/>
                  </a:sysClr>
                </a:solidFill>
                <a:latin typeface="微软雅黑" panose="020B0503020204020204" pitchFamily="34" charset="-122"/>
                <a:ea typeface="微软雅黑" panose="020B0503020204020204" pitchFamily="34" charset="-122"/>
              </a:rPr>
              <a:t>第36条规定</a:t>
            </a:r>
            <a:r>
              <a:rPr lang="zh-CN" altLang="en-US"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，监护人有下列情形之一的，人民法院根据有关个人或者组织的申请，撤销其监护人资格，安排必要的临时监护措施，并按照最有利于被监护人的原则依法指定“临时监护”</a:t>
            </a:r>
            <a:r>
              <a:rPr lang="en-US" altLang="zh-CN"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a:t>
            </a:r>
            <a:endParaRPr lang="en-US" altLang="zh-CN" sz="1000"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pic>
        <p:nvPicPr>
          <p:cNvPr id="23" name="Picture 3" descr="E:\熊猫PPT\00001PNG素材\法院png\法院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657882" y="1341536"/>
            <a:ext cx="1172704" cy="1001685"/>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4876706" y="1230634"/>
            <a:ext cx="3135630" cy="578485"/>
          </a:xfrm>
          <a:prstGeom prst="rect">
            <a:avLst/>
          </a:prstGeom>
          <a:noFill/>
        </p:spPr>
        <p:txBody>
          <a:bodyPr wrap="none" lIns="56610" tIns="28304" rIns="56610" bIns="28304" rtlCol="0" anchor="ctr">
            <a:spAutoFit/>
          </a:bodyPr>
          <a:lstStyle/>
          <a:p>
            <a:r>
              <a:rPr lang="zh-CN" altLang="en-US" sz="3400" dirty="0">
                <a:solidFill>
                  <a:srgbClr val="934D19"/>
                </a:solidFill>
                <a:latin typeface="微软雅黑" panose="020B0503020204020204" pitchFamily="34" charset="-122"/>
                <a:ea typeface="微软雅黑" panose="020B0503020204020204" pitchFamily="34" charset="-122"/>
              </a:rPr>
              <a:t>《民法典》新规</a:t>
            </a:r>
            <a:endParaRPr lang="zh-CN" altLang="en-US" sz="3400" dirty="0">
              <a:solidFill>
                <a:srgbClr val="934D19"/>
              </a:solidFill>
              <a:latin typeface="微软雅黑" panose="020B0503020204020204" pitchFamily="34" charset="-122"/>
              <a:ea typeface="微软雅黑" panose="020B0503020204020204" pitchFamily="34" charset="-122"/>
            </a:endParaRPr>
          </a:p>
        </p:txBody>
      </p:sp>
      <p:sp>
        <p:nvSpPr>
          <p:cNvPr id="4" name="矩形 4"/>
          <p:cNvSpPr/>
          <p:nvPr/>
        </p:nvSpPr>
        <p:spPr>
          <a:xfrm>
            <a:off x="187960" y="94615"/>
            <a:ext cx="3293745" cy="384175"/>
          </a:xfrm>
          <a:custGeom>
            <a:avLst/>
            <a:gdLst/>
            <a:ahLst/>
            <a:cxnLst/>
            <a:rect l="l" t="t" r="r" b="b"/>
            <a:pathLst>
              <a:path w="4728554" h="720080">
                <a:moveTo>
                  <a:pt x="0" y="0"/>
                </a:moveTo>
                <a:lnTo>
                  <a:pt x="4728554" y="0"/>
                </a:lnTo>
                <a:lnTo>
                  <a:pt x="4728554" y="10838"/>
                </a:lnTo>
                <a:lnTo>
                  <a:pt x="4587607" y="720080"/>
                </a:lnTo>
                <a:lnTo>
                  <a:pt x="134901" y="720080"/>
                </a:lnTo>
                <a:close/>
              </a:path>
            </a:pathLst>
          </a:custGeom>
          <a:solidFill>
            <a:srgbClr val="934D19"/>
          </a:solidFill>
          <a:ln w="25400" cap="flat" cmpd="sng" algn="ctr">
            <a:noFill/>
            <a:prstDash val="solid"/>
          </a:ln>
          <a:effectLst/>
        </p:spPr>
        <p:txBody>
          <a:bodyPr anchor="ctr"/>
          <a:p>
            <a:pPr algn="ctr" defTabSz="913765">
              <a:defRPr/>
            </a:pPr>
            <a:r>
              <a:rPr lang="zh-CN" altLang="en-US" sz="1800" kern="0" dirty="0">
                <a:solidFill>
                  <a:sysClr val="window" lastClr="FFFFFF"/>
                </a:solidFill>
                <a:latin typeface="微软雅黑" panose="020B0503020204020204" pitchFamily="34" charset="-122"/>
                <a:ea typeface="宋体" panose="02010600030101010101" pitchFamily="2" charset="-122"/>
              </a:rPr>
              <a:t>泰兴法院《民法典》宣讲团</a:t>
            </a:r>
            <a:endParaRPr lang="zh-CN" altLang="en-US" sz="1800" kern="0" dirty="0">
              <a:solidFill>
                <a:sysClr val="window" lastClr="FFFFFF"/>
              </a:solidFill>
              <a:latin typeface="微软雅黑" panose="020B0503020204020204" pitchFamily="34"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6"/>
                                        </p:tgtEl>
                                        <p:attrNameLst>
                                          <p:attrName>style.visibility</p:attrName>
                                        </p:attrNameLst>
                                      </p:cBhvr>
                                      <p:to>
                                        <p:strVal val="visible"/>
                                      </p:to>
                                    </p:set>
                                    <p:anim calcmode="lin" valueType="num">
                                      <p:cBhvr>
                                        <p:cTn id="12" dur="500" fill="hold"/>
                                        <p:tgtEl>
                                          <p:spTgt spid="76"/>
                                        </p:tgtEl>
                                        <p:attrNameLst>
                                          <p:attrName>ppt_w</p:attrName>
                                        </p:attrNameLst>
                                      </p:cBhvr>
                                      <p:tavLst>
                                        <p:tav tm="0">
                                          <p:val>
                                            <p:fltVal val="0"/>
                                          </p:val>
                                        </p:tav>
                                        <p:tav tm="100000">
                                          <p:val>
                                            <p:strVal val="#ppt_w"/>
                                          </p:val>
                                        </p:tav>
                                      </p:tavLst>
                                    </p:anim>
                                    <p:anim calcmode="lin" valueType="num">
                                      <p:cBhvr>
                                        <p:cTn id="13" dur="500" fill="hold"/>
                                        <p:tgtEl>
                                          <p:spTgt spid="76"/>
                                        </p:tgtEl>
                                        <p:attrNameLst>
                                          <p:attrName>ppt_h</p:attrName>
                                        </p:attrNameLst>
                                      </p:cBhvr>
                                      <p:tavLst>
                                        <p:tav tm="0">
                                          <p:val>
                                            <p:fltVal val="0"/>
                                          </p:val>
                                        </p:tav>
                                        <p:tav tm="100000">
                                          <p:val>
                                            <p:strVal val="#ppt_h"/>
                                          </p:val>
                                        </p:tav>
                                      </p:tavLst>
                                    </p:anim>
                                    <p:animEffect transition="in" filter="fade">
                                      <p:cBhvr>
                                        <p:cTn id="14" dur="500"/>
                                        <p:tgtEl>
                                          <p:spTgt spid="76"/>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animEffect transition="in" filter="fade">
                                      <p:cBhvr>
                                        <p:cTn id="20" dur="500"/>
                                        <p:tgtEl>
                                          <p:spTgt spid="23"/>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wipe(right)">
                                      <p:cBhvr>
                                        <p:cTn id="24" dur="500"/>
                                        <p:tgtEl>
                                          <p:spTgt spid="77"/>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78"/>
                                        </p:tgtEl>
                                        <p:attrNameLst>
                                          <p:attrName>style.visibility</p:attrName>
                                        </p:attrNameLst>
                                      </p:cBhvr>
                                      <p:to>
                                        <p:strVal val="visible"/>
                                      </p:to>
                                    </p:set>
                                    <p:anim calcmode="lin" valueType="num">
                                      <p:cBhvr>
                                        <p:cTn id="28" dur="500" fill="hold"/>
                                        <p:tgtEl>
                                          <p:spTgt spid="78"/>
                                        </p:tgtEl>
                                        <p:attrNameLst>
                                          <p:attrName>ppt_w</p:attrName>
                                        </p:attrNameLst>
                                      </p:cBhvr>
                                      <p:tavLst>
                                        <p:tav tm="0">
                                          <p:val>
                                            <p:fltVal val="0"/>
                                          </p:val>
                                        </p:tav>
                                        <p:tav tm="100000">
                                          <p:val>
                                            <p:strVal val="#ppt_w"/>
                                          </p:val>
                                        </p:tav>
                                      </p:tavLst>
                                    </p:anim>
                                    <p:anim calcmode="lin" valueType="num">
                                      <p:cBhvr>
                                        <p:cTn id="29" dur="500" fill="hold"/>
                                        <p:tgtEl>
                                          <p:spTgt spid="78"/>
                                        </p:tgtEl>
                                        <p:attrNameLst>
                                          <p:attrName>ppt_h</p:attrName>
                                        </p:attrNameLst>
                                      </p:cBhvr>
                                      <p:tavLst>
                                        <p:tav tm="0">
                                          <p:val>
                                            <p:fltVal val="0"/>
                                          </p:val>
                                        </p:tav>
                                        <p:tav tm="100000">
                                          <p:val>
                                            <p:strVal val="#ppt_h"/>
                                          </p:val>
                                        </p:tav>
                                      </p:tavLst>
                                    </p:anim>
                                    <p:anim calcmode="lin" valueType="num">
                                      <p:cBhvr>
                                        <p:cTn id="30" dur="500" fill="hold"/>
                                        <p:tgtEl>
                                          <p:spTgt spid="78"/>
                                        </p:tgtEl>
                                        <p:attrNameLst>
                                          <p:attrName>style.rotation</p:attrName>
                                        </p:attrNameLst>
                                      </p:cBhvr>
                                      <p:tavLst>
                                        <p:tav tm="0">
                                          <p:val>
                                            <p:fltVal val="360"/>
                                          </p:val>
                                        </p:tav>
                                        <p:tav tm="100000">
                                          <p:val>
                                            <p:fltVal val="0"/>
                                          </p:val>
                                        </p:tav>
                                      </p:tavLst>
                                    </p:anim>
                                    <p:animEffect transition="in" filter="fade">
                                      <p:cBhvr>
                                        <p:cTn id="31" dur="500"/>
                                        <p:tgtEl>
                                          <p:spTgt spid="78"/>
                                        </p:tgtEl>
                                      </p:cBhvr>
                                    </p:animEffect>
                                  </p:childTnLst>
                                </p:cTn>
                              </p:par>
                              <p:par>
                                <p:cTn id="32" presetID="49" presetClass="entr" presetSubtype="0" decel="100000" fill="hold" grpId="0" nodeType="withEffect">
                                  <p:stCondLst>
                                    <p:cond delay="200"/>
                                  </p:stCondLst>
                                  <p:childTnLst>
                                    <p:set>
                                      <p:cBhvr>
                                        <p:cTn id="33" dur="1" fill="hold">
                                          <p:stCondLst>
                                            <p:cond delay="0"/>
                                          </p:stCondLst>
                                        </p:cTn>
                                        <p:tgtEl>
                                          <p:spTgt spid="79"/>
                                        </p:tgtEl>
                                        <p:attrNameLst>
                                          <p:attrName>style.visibility</p:attrName>
                                        </p:attrNameLst>
                                      </p:cBhvr>
                                      <p:to>
                                        <p:strVal val="visible"/>
                                      </p:to>
                                    </p:set>
                                    <p:anim calcmode="lin" valueType="num">
                                      <p:cBhvr>
                                        <p:cTn id="34" dur="500" fill="hold"/>
                                        <p:tgtEl>
                                          <p:spTgt spid="79"/>
                                        </p:tgtEl>
                                        <p:attrNameLst>
                                          <p:attrName>ppt_w</p:attrName>
                                        </p:attrNameLst>
                                      </p:cBhvr>
                                      <p:tavLst>
                                        <p:tav tm="0">
                                          <p:val>
                                            <p:fltVal val="0"/>
                                          </p:val>
                                        </p:tav>
                                        <p:tav tm="100000">
                                          <p:val>
                                            <p:strVal val="#ppt_w"/>
                                          </p:val>
                                        </p:tav>
                                      </p:tavLst>
                                    </p:anim>
                                    <p:anim calcmode="lin" valueType="num">
                                      <p:cBhvr>
                                        <p:cTn id="35" dur="500" fill="hold"/>
                                        <p:tgtEl>
                                          <p:spTgt spid="79"/>
                                        </p:tgtEl>
                                        <p:attrNameLst>
                                          <p:attrName>ppt_h</p:attrName>
                                        </p:attrNameLst>
                                      </p:cBhvr>
                                      <p:tavLst>
                                        <p:tav tm="0">
                                          <p:val>
                                            <p:fltVal val="0"/>
                                          </p:val>
                                        </p:tav>
                                        <p:tav tm="100000">
                                          <p:val>
                                            <p:strVal val="#ppt_h"/>
                                          </p:val>
                                        </p:tav>
                                      </p:tavLst>
                                    </p:anim>
                                    <p:anim calcmode="lin" valueType="num">
                                      <p:cBhvr>
                                        <p:cTn id="36" dur="500" fill="hold"/>
                                        <p:tgtEl>
                                          <p:spTgt spid="79"/>
                                        </p:tgtEl>
                                        <p:attrNameLst>
                                          <p:attrName>style.rotation</p:attrName>
                                        </p:attrNameLst>
                                      </p:cBhvr>
                                      <p:tavLst>
                                        <p:tav tm="0">
                                          <p:val>
                                            <p:fltVal val="360"/>
                                          </p:val>
                                        </p:tav>
                                        <p:tav tm="100000">
                                          <p:val>
                                            <p:fltVal val="0"/>
                                          </p:val>
                                        </p:tav>
                                      </p:tavLst>
                                    </p:anim>
                                    <p:animEffect transition="in" filter="fade">
                                      <p:cBhvr>
                                        <p:cTn id="37" dur="500"/>
                                        <p:tgtEl>
                                          <p:spTgt spid="79"/>
                                        </p:tgtEl>
                                      </p:cBhvr>
                                    </p:animEffect>
                                  </p:childTnLst>
                                </p:cTn>
                              </p:par>
                              <p:par>
                                <p:cTn id="38" presetID="49" presetClass="entr" presetSubtype="0" decel="100000" fill="hold" grpId="0" nodeType="withEffect">
                                  <p:stCondLst>
                                    <p:cond delay="400"/>
                                  </p:stCondLst>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ppt_w</p:attrName>
                                        </p:attrNameLst>
                                      </p:cBhvr>
                                      <p:tavLst>
                                        <p:tav tm="0">
                                          <p:val>
                                            <p:fltVal val="0"/>
                                          </p:val>
                                        </p:tav>
                                        <p:tav tm="100000">
                                          <p:val>
                                            <p:strVal val="#ppt_w"/>
                                          </p:val>
                                        </p:tav>
                                      </p:tavLst>
                                    </p:anim>
                                    <p:anim calcmode="lin" valueType="num">
                                      <p:cBhvr>
                                        <p:cTn id="41" dur="500" fill="hold"/>
                                        <p:tgtEl>
                                          <p:spTgt spid="80"/>
                                        </p:tgtEl>
                                        <p:attrNameLst>
                                          <p:attrName>ppt_h</p:attrName>
                                        </p:attrNameLst>
                                      </p:cBhvr>
                                      <p:tavLst>
                                        <p:tav tm="0">
                                          <p:val>
                                            <p:fltVal val="0"/>
                                          </p:val>
                                        </p:tav>
                                        <p:tav tm="100000">
                                          <p:val>
                                            <p:strVal val="#ppt_h"/>
                                          </p:val>
                                        </p:tav>
                                      </p:tavLst>
                                    </p:anim>
                                    <p:anim calcmode="lin" valueType="num">
                                      <p:cBhvr>
                                        <p:cTn id="42" dur="500" fill="hold"/>
                                        <p:tgtEl>
                                          <p:spTgt spid="80"/>
                                        </p:tgtEl>
                                        <p:attrNameLst>
                                          <p:attrName>style.rotation</p:attrName>
                                        </p:attrNameLst>
                                      </p:cBhvr>
                                      <p:tavLst>
                                        <p:tav tm="0">
                                          <p:val>
                                            <p:fltVal val="360"/>
                                          </p:val>
                                        </p:tav>
                                        <p:tav tm="100000">
                                          <p:val>
                                            <p:fltVal val="0"/>
                                          </p:val>
                                        </p:tav>
                                      </p:tavLst>
                                    </p:anim>
                                    <p:animEffect transition="in" filter="fade">
                                      <p:cBhvr>
                                        <p:cTn id="43" dur="500"/>
                                        <p:tgtEl>
                                          <p:spTgt spid="80"/>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wipe(left)">
                                      <p:cBhvr>
                                        <p:cTn id="47" dur="500"/>
                                        <p:tgtEl>
                                          <p:spTgt spid="81"/>
                                        </p:tgtEl>
                                      </p:cBhvr>
                                    </p:animEffect>
                                  </p:childTnLst>
                                </p:cTn>
                              </p:par>
                            </p:childTnLst>
                          </p:cTn>
                        </p:par>
                        <p:par>
                          <p:cTn id="48" fill="hold">
                            <p:stCondLst>
                              <p:cond delay="3000"/>
                            </p:stCondLst>
                            <p:childTnLst>
                              <p:par>
                                <p:cTn id="49" presetID="45" presetClass="entr" presetSubtype="0" fill="hold" grpId="0" nodeType="afterEffect">
                                  <p:stCondLst>
                                    <p:cond delay="0"/>
                                  </p:stCondLst>
                                  <p:childTnLst>
                                    <p:set>
                                      <p:cBhvr>
                                        <p:cTn id="50" dur="1" fill="hold">
                                          <p:stCondLst>
                                            <p:cond delay="0"/>
                                          </p:stCondLst>
                                        </p:cTn>
                                        <p:tgtEl>
                                          <p:spTgt spid="84"/>
                                        </p:tgtEl>
                                        <p:attrNameLst>
                                          <p:attrName>style.visibility</p:attrName>
                                        </p:attrNameLst>
                                      </p:cBhvr>
                                      <p:to>
                                        <p:strVal val="visible"/>
                                      </p:to>
                                    </p:set>
                                    <p:animEffect transition="in" filter="fade">
                                      <p:cBhvr>
                                        <p:cTn id="51" dur="500"/>
                                        <p:tgtEl>
                                          <p:spTgt spid="84"/>
                                        </p:tgtEl>
                                      </p:cBhvr>
                                    </p:animEffect>
                                    <p:anim calcmode="lin" valueType="num">
                                      <p:cBhvr>
                                        <p:cTn id="52" dur="500" fill="hold"/>
                                        <p:tgtEl>
                                          <p:spTgt spid="84"/>
                                        </p:tgtEl>
                                        <p:attrNameLst>
                                          <p:attrName>ppt_w</p:attrName>
                                        </p:attrNameLst>
                                      </p:cBhvr>
                                      <p:tavLst>
                                        <p:tav tm="0" fmla="#ppt_w*sin(2.5*pi*$)">
                                          <p:val>
                                            <p:fltVal val="0"/>
                                          </p:val>
                                        </p:tav>
                                        <p:tav tm="100000">
                                          <p:val>
                                            <p:fltVal val="1"/>
                                          </p:val>
                                        </p:tav>
                                      </p:tavLst>
                                    </p:anim>
                                    <p:anim calcmode="lin" valueType="num">
                                      <p:cBhvr>
                                        <p:cTn id="53" dur="500" fill="hold"/>
                                        <p:tgtEl>
                                          <p:spTgt spid="84"/>
                                        </p:tgtEl>
                                        <p:attrNameLst>
                                          <p:attrName>ppt_h</p:attrName>
                                        </p:attrNameLst>
                                      </p:cBhvr>
                                      <p:tavLst>
                                        <p:tav tm="0">
                                          <p:val>
                                            <p:strVal val="#ppt_h"/>
                                          </p:val>
                                        </p:tav>
                                        <p:tav tm="100000">
                                          <p:val>
                                            <p:strVal val="#ppt_h"/>
                                          </p:val>
                                        </p:tav>
                                      </p:tavLst>
                                    </p:anim>
                                  </p:childTnLst>
                                </p:cTn>
                              </p:par>
                              <p:par>
                                <p:cTn id="54" presetID="22" presetClass="entr" presetSubtype="8" fill="hold" grpId="0" nodeType="withEffect">
                                  <p:stCondLst>
                                    <p:cond delay="0"/>
                                  </p:stCondLst>
                                  <p:childTnLst>
                                    <p:set>
                                      <p:cBhvr>
                                        <p:cTn id="55" dur="1" fill="hold">
                                          <p:stCondLst>
                                            <p:cond delay="0"/>
                                          </p:stCondLst>
                                        </p:cTn>
                                        <p:tgtEl>
                                          <p:spTgt spid="108"/>
                                        </p:tgtEl>
                                        <p:attrNameLst>
                                          <p:attrName>style.visibility</p:attrName>
                                        </p:attrNameLst>
                                      </p:cBhvr>
                                      <p:to>
                                        <p:strVal val="visible"/>
                                      </p:to>
                                    </p:set>
                                    <p:animEffect transition="in" filter="wipe(left)">
                                      <p:cBhvr>
                                        <p:cTn id="56" dur="500"/>
                                        <p:tgtEl>
                                          <p:spTgt spid="108"/>
                                        </p:tgtEl>
                                      </p:cBhvr>
                                    </p:animEffect>
                                  </p:childTnLst>
                                </p:cTn>
                              </p:par>
                            </p:childTnLst>
                          </p:cTn>
                        </p:par>
                        <p:par>
                          <p:cTn id="57" fill="hold">
                            <p:stCondLst>
                              <p:cond delay="3500"/>
                            </p:stCondLst>
                            <p:childTnLst>
                              <p:par>
                                <p:cTn id="58" presetID="22" presetClass="entr" presetSubtype="8" fill="hold" grpId="0" nodeType="afterEffect">
                                  <p:stCondLst>
                                    <p:cond delay="0"/>
                                  </p:stCondLst>
                                  <p:childTnLst>
                                    <p:set>
                                      <p:cBhvr>
                                        <p:cTn id="59" dur="1" fill="hold">
                                          <p:stCondLst>
                                            <p:cond delay="0"/>
                                          </p:stCondLst>
                                        </p:cTn>
                                        <p:tgtEl>
                                          <p:spTgt spid="82"/>
                                        </p:tgtEl>
                                        <p:attrNameLst>
                                          <p:attrName>style.visibility</p:attrName>
                                        </p:attrNameLst>
                                      </p:cBhvr>
                                      <p:to>
                                        <p:strVal val="visible"/>
                                      </p:to>
                                    </p:set>
                                    <p:animEffect transition="in" filter="wipe(left)">
                                      <p:cBhvr>
                                        <p:cTn id="60" dur="500"/>
                                        <p:tgtEl>
                                          <p:spTgt spid="82"/>
                                        </p:tgtEl>
                                      </p:cBhvr>
                                    </p:animEffect>
                                  </p:childTnLst>
                                </p:cTn>
                              </p:par>
                            </p:childTnLst>
                          </p:cTn>
                        </p:par>
                        <p:par>
                          <p:cTn id="61" fill="hold">
                            <p:stCondLst>
                              <p:cond delay="4000"/>
                            </p:stCondLst>
                            <p:childTnLst>
                              <p:par>
                                <p:cTn id="62" presetID="45" presetClass="entr" presetSubtype="0" fill="hold" grpId="0" nodeType="afterEffect">
                                  <p:stCondLst>
                                    <p:cond delay="0"/>
                                  </p:stCondLst>
                                  <p:childTnLst>
                                    <p:set>
                                      <p:cBhvr>
                                        <p:cTn id="63" dur="1" fill="hold">
                                          <p:stCondLst>
                                            <p:cond delay="0"/>
                                          </p:stCondLst>
                                        </p:cTn>
                                        <p:tgtEl>
                                          <p:spTgt spid="85"/>
                                        </p:tgtEl>
                                        <p:attrNameLst>
                                          <p:attrName>style.visibility</p:attrName>
                                        </p:attrNameLst>
                                      </p:cBhvr>
                                      <p:to>
                                        <p:strVal val="visible"/>
                                      </p:to>
                                    </p:set>
                                    <p:animEffect transition="in" filter="fade">
                                      <p:cBhvr>
                                        <p:cTn id="64" dur="500"/>
                                        <p:tgtEl>
                                          <p:spTgt spid="85"/>
                                        </p:tgtEl>
                                      </p:cBhvr>
                                    </p:animEffect>
                                    <p:anim calcmode="lin" valueType="num">
                                      <p:cBhvr>
                                        <p:cTn id="65" dur="500" fill="hold"/>
                                        <p:tgtEl>
                                          <p:spTgt spid="85"/>
                                        </p:tgtEl>
                                        <p:attrNameLst>
                                          <p:attrName>ppt_w</p:attrName>
                                        </p:attrNameLst>
                                      </p:cBhvr>
                                      <p:tavLst>
                                        <p:tav tm="0" fmla="#ppt_w*sin(2.5*pi*$)">
                                          <p:val>
                                            <p:fltVal val="0"/>
                                          </p:val>
                                        </p:tav>
                                        <p:tav tm="100000">
                                          <p:val>
                                            <p:fltVal val="1"/>
                                          </p:val>
                                        </p:tav>
                                      </p:tavLst>
                                    </p:anim>
                                    <p:anim calcmode="lin" valueType="num">
                                      <p:cBhvr>
                                        <p:cTn id="66" dur="500" fill="hold"/>
                                        <p:tgtEl>
                                          <p:spTgt spid="85"/>
                                        </p:tgtEl>
                                        <p:attrNameLst>
                                          <p:attrName>ppt_h</p:attrName>
                                        </p:attrNameLst>
                                      </p:cBhvr>
                                      <p:tavLst>
                                        <p:tav tm="0">
                                          <p:val>
                                            <p:strVal val="#ppt_h"/>
                                          </p:val>
                                        </p:tav>
                                        <p:tav tm="100000">
                                          <p:val>
                                            <p:strVal val="#ppt_h"/>
                                          </p:val>
                                        </p:tav>
                                      </p:tavLst>
                                    </p:anim>
                                  </p:childTnLst>
                                </p:cTn>
                              </p:par>
                              <p:par>
                                <p:cTn id="67" presetID="22" presetClass="entr" presetSubtype="8"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wipe(left)">
                                      <p:cBhvr>
                                        <p:cTn id="69" dur="500"/>
                                        <p:tgtEl>
                                          <p:spTgt spid="109"/>
                                        </p:tgtEl>
                                      </p:cBhvr>
                                    </p:animEffect>
                                  </p:childTnLst>
                                </p:cTn>
                              </p:par>
                            </p:childTnLst>
                          </p:cTn>
                        </p:par>
                        <p:par>
                          <p:cTn id="70" fill="hold">
                            <p:stCondLst>
                              <p:cond delay="4500"/>
                            </p:stCondLst>
                            <p:childTnLst>
                              <p:par>
                                <p:cTn id="71" presetID="22" presetClass="entr" presetSubtype="8" fill="hold" grpId="0" nodeType="after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wipe(left)">
                                      <p:cBhvr>
                                        <p:cTn id="73" dur="500"/>
                                        <p:tgtEl>
                                          <p:spTgt spid="83"/>
                                        </p:tgtEl>
                                      </p:cBhvr>
                                    </p:animEffect>
                                  </p:childTnLst>
                                </p:cTn>
                              </p:par>
                            </p:childTnLst>
                          </p:cTn>
                        </p:par>
                        <p:par>
                          <p:cTn id="74" fill="hold">
                            <p:stCondLst>
                              <p:cond delay="5000"/>
                            </p:stCondLst>
                            <p:childTnLst>
                              <p:par>
                                <p:cTn id="75" presetID="45" presetClass="entr" presetSubtype="0" fill="hold" grpId="0" nodeType="afterEffect">
                                  <p:stCondLst>
                                    <p:cond delay="0"/>
                                  </p:stCondLst>
                                  <p:childTnLst>
                                    <p:set>
                                      <p:cBhvr>
                                        <p:cTn id="76" dur="1" fill="hold">
                                          <p:stCondLst>
                                            <p:cond delay="0"/>
                                          </p:stCondLst>
                                        </p:cTn>
                                        <p:tgtEl>
                                          <p:spTgt spid="86"/>
                                        </p:tgtEl>
                                        <p:attrNameLst>
                                          <p:attrName>style.visibility</p:attrName>
                                        </p:attrNameLst>
                                      </p:cBhvr>
                                      <p:to>
                                        <p:strVal val="visible"/>
                                      </p:to>
                                    </p:set>
                                    <p:animEffect transition="in" filter="fade">
                                      <p:cBhvr>
                                        <p:cTn id="77" dur="500"/>
                                        <p:tgtEl>
                                          <p:spTgt spid="86"/>
                                        </p:tgtEl>
                                      </p:cBhvr>
                                    </p:animEffect>
                                    <p:anim calcmode="lin" valueType="num">
                                      <p:cBhvr>
                                        <p:cTn id="78" dur="500" fill="hold"/>
                                        <p:tgtEl>
                                          <p:spTgt spid="86"/>
                                        </p:tgtEl>
                                        <p:attrNameLst>
                                          <p:attrName>ppt_w</p:attrName>
                                        </p:attrNameLst>
                                      </p:cBhvr>
                                      <p:tavLst>
                                        <p:tav tm="0" fmla="#ppt_w*sin(2.5*pi*$)">
                                          <p:val>
                                            <p:fltVal val="0"/>
                                          </p:val>
                                        </p:tav>
                                        <p:tav tm="100000">
                                          <p:val>
                                            <p:fltVal val="1"/>
                                          </p:val>
                                        </p:tav>
                                      </p:tavLst>
                                    </p:anim>
                                    <p:anim calcmode="lin" valueType="num">
                                      <p:cBhvr>
                                        <p:cTn id="79" dur="500" fill="hold"/>
                                        <p:tgtEl>
                                          <p:spTgt spid="86"/>
                                        </p:tgtEl>
                                        <p:attrNameLst>
                                          <p:attrName>ppt_h</p:attrName>
                                        </p:attrNameLst>
                                      </p:cBhvr>
                                      <p:tavLst>
                                        <p:tav tm="0">
                                          <p:val>
                                            <p:strVal val="#ppt_h"/>
                                          </p:val>
                                        </p:tav>
                                        <p:tav tm="100000">
                                          <p:val>
                                            <p:strVal val="#ppt_h"/>
                                          </p:val>
                                        </p:tav>
                                      </p:tavLst>
                                    </p:anim>
                                  </p:childTnLst>
                                </p:cTn>
                              </p:par>
                              <p:par>
                                <p:cTn id="80" presetID="22" presetClass="entr" presetSubtype="8" fill="hold" grpId="0" nodeType="withEffect">
                                  <p:stCondLst>
                                    <p:cond delay="0"/>
                                  </p:stCondLst>
                                  <p:childTnLst>
                                    <p:set>
                                      <p:cBhvr>
                                        <p:cTn id="81" dur="1" fill="hold">
                                          <p:stCondLst>
                                            <p:cond delay="0"/>
                                          </p:stCondLst>
                                        </p:cTn>
                                        <p:tgtEl>
                                          <p:spTgt spid="110"/>
                                        </p:tgtEl>
                                        <p:attrNameLst>
                                          <p:attrName>style.visibility</p:attrName>
                                        </p:attrNameLst>
                                      </p:cBhvr>
                                      <p:to>
                                        <p:strVal val="visible"/>
                                      </p:to>
                                    </p:set>
                                    <p:animEffect transition="in" filter="wipe(left)">
                                      <p:cBhvr>
                                        <p:cTn id="82"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p:bldP spid="85" grpId="0"/>
      <p:bldP spid="86" grpId="0"/>
      <p:bldP spid="108" grpId="0"/>
      <p:bldP spid="109" grpId="0"/>
      <p:bldP spid="110"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 y="0"/>
            <a:ext cx="9145588" cy="5145088"/>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直接连接符 7"/>
          <p:cNvCxnSpPr>
            <a:cxnSpLocks noChangeShapeType="1"/>
          </p:cNvCxnSpPr>
          <p:nvPr>
            <p:custDataLst>
              <p:tags r:id="rId2"/>
            </p:custDataLst>
          </p:nvPr>
        </p:nvCxnSpPr>
        <p:spPr bwMode="auto">
          <a:xfrm>
            <a:off x="3767337" y="2317008"/>
            <a:ext cx="4698206" cy="1191"/>
          </a:xfrm>
          <a:prstGeom prst="line">
            <a:avLst/>
          </a:prstGeom>
          <a:noFill/>
          <a:ln w="9525" algn="ctr">
            <a:solidFill>
              <a:srgbClr val="D9D9D9"/>
            </a:solidFill>
            <a:round/>
          </a:ln>
          <a:extLst>
            <a:ext uri="{909E8E84-426E-40DD-AFC4-6F175D3DCCD1}">
              <a14:hiddenFill xmlns:a14="http://schemas.microsoft.com/office/drawing/2010/main">
                <a:noFill/>
              </a14:hiddenFill>
            </a:ext>
          </a:extLst>
        </p:spPr>
      </p:cxnSp>
      <p:cxnSp>
        <p:nvCxnSpPr>
          <p:cNvPr id="16" name="直接连接符 8"/>
          <p:cNvCxnSpPr>
            <a:cxnSpLocks noChangeShapeType="1"/>
          </p:cNvCxnSpPr>
          <p:nvPr>
            <p:custDataLst>
              <p:tags r:id="rId3"/>
            </p:custDataLst>
          </p:nvPr>
        </p:nvCxnSpPr>
        <p:spPr bwMode="auto">
          <a:xfrm>
            <a:off x="3875684" y="3833713"/>
            <a:ext cx="4698206" cy="2381"/>
          </a:xfrm>
          <a:prstGeom prst="line">
            <a:avLst/>
          </a:prstGeom>
          <a:noFill/>
          <a:ln w="9525" algn="ctr">
            <a:solidFill>
              <a:srgbClr val="D9D9D9"/>
            </a:solidFill>
            <a:round/>
          </a:ln>
          <a:extLst>
            <a:ext uri="{909E8E84-426E-40DD-AFC4-6F175D3DCCD1}">
              <a14:hiddenFill xmlns:a14="http://schemas.microsoft.com/office/drawing/2010/main">
                <a:noFill/>
              </a14:hiddenFill>
            </a:ext>
          </a:extLst>
        </p:spPr>
      </p:cxnSp>
      <p:sp>
        <p:nvSpPr>
          <p:cNvPr id="17" name="文本框 16"/>
          <p:cNvSpPr txBox="1"/>
          <p:nvPr>
            <p:custDataLst>
              <p:tags r:id="rId4"/>
            </p:custDataLst>
          </p:nvPr>
        </p:nvSpPr>
        <p:spPr>
          <a:xfrm>
            <a:off x="3767337" y="2655063"/>
            <a:ext cx="4914900" cy="960437"/>
          </a:xfrm>
          <a:prstGeom prst="rect">
            <a:avLst/>
          </a:prstGeom>
          <a:noFill/>
        </p:spPr>
        <p:txBody>
          <a:bodyPr/>
          <a:lstStyle>
            <a:defPPr>
              <a:defRPr lang="zh-CN"/>
            </a:defPPr>
            <a:lvl1pPr algn="r">
              <a:defRPr sz="3600">
                <a:gradFill flip="none" rotWithShape="1">
                  <a:gsLst>
                    <a:gs pos="0">
                      <a:schemeClr val="accent1"/>
                    </a:gs>
                    <a:gs pos="100000">
                      <a:schemeClr val="accent1">
                        <a:lumMod val="50000"/>
                      </a:schemeClr>
                    </a:gs>
                  </a:gsLst>
                  <a:lin ang="0" scaled="1"/>
                  <a:tileRect/>
                </a:gradFill>
                <a:latin typeface="Gungsuh" panose="02030600000101010101" pitchFamily="18" charset="-127"/>
                <a:ea typeface="华文琥珀" panose="02010800040101010101" pitchFamily="2" charset="-122"/>
              </a:defRPr>
            </a:lvl1pPr>
          </a:lstStyle>
          <a:p>
            <a:pPr algn="l" eaLnBrk="1" hangingPunct="1">
              <a:defRPr/>
            </a:pPr>
            <a:r>
              <a:rPr lang="zh-CN" altLang="en-US" b="1" dirty="0" smtClean="0">
                <a:solidFill>
                  <a:schemeClr val="bg1"/>
                </a:solidFill>
                <a:latin typeface="微软雅黑" panose="020B0503020204020204" pitchFamily="34" charset="-122"/>
                <a:ea typeface="微软雅黑" panose="020B0503020204020204" pitchFamily="34" charset="-122"/>
                <a:sym typeface="+mn-ea"/>
              </a:rPr>
              <a:t>姓名权</a:t>
            </a:r>
            <a:endParaRPr lang="zh-CN" altLang="en-US"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18" name="任意多边形 15"/>
          <p:cNvSpPr/>
          <p:nvPr>
            <p:custDataLst>
              <p:tags r:id="rId5"/>
            </p:custDataLst>
          </p:nvPr>
        </p:nvSpPr>
        <p:spPr bwMode="auto">
          <a:xfrm>
            <a:off x="5684243" y="967333"/>
            <a:ext cx="864394" cy="1042988"/>
          </a:xfrm>
          <a:custGeom>
            <a:avLst/>
            <a:gdLst>
              <a:gd name="T0" fmla="*/ 0 w 1153318"/>
              <a:gd name="T1" fmla="*/ 0 h 1389644"/>
              <a:gd name="T2" fmla="*/ 1153318 w 1153318"/>
              <a:gd name="T3" fmla="*/ 1389644 h 1389644"/>
            </a:gdLst>
            <a:ahLst/>
            <a:cxnLst/>
            <a:rect l="T0" t="T1" r="T2" b="T3"/>
            <a:pathLst>
              <a:path w="1153318" h="1389644">
                <a:moveTo>
                  <a:pt x="0" y="239717"/>
                </a:moveTo>
                <a:lnTo>
                  <a:pt x="2381" y="239717"/>
                </a:lnTo>
                <a:lnTo>
                  <a:pt x="2381" y="371475"/>
                </a:lnTo>
                <a:cubicBezTo>
                  <a:pt x="43156" y="371475"/>
                  <a:pt x="83931" y="371475"/>
                  <a:pt x="124801" y="371475"/>
                </a:cubicBezTo>
                <a:lnTo>
                  <a:pt x="124801" y="239717"/>
                </a:lnTo>
                <a:lnTo>
                  <a:pt x="278499" y="239717"/>
                </a:lnTo>
                <a:lnTo>
                  <a:pt x="256367" y="371475"/>
                </a:lnTo>
                <a:cubicBezTo>
                  <a:pt x="298475" y="371475"/>
                  <a:pt x="340679" y="371475"/>
                  <a:pt x="382788" y="371475"/>
                </a:cubicBezTo>
                <a:cubicBezTo>
                  <a:pt x="385265" y="349246"/>
                  <a:pt x="387742" y="327017"/>
                  <a:pt x="390219" y="304788"/>
                </a:cubicBezTo>
                <a:cubicBezTo>
                  <a:pt x="404795" y="304788"/>
                  <a:pt x="419371" y="304788"/>
                  <a:pt x="433947" y="304788"/>
                </a:cubicBezTo>
                <a:cubicBezTo>
                  <a:pt x="436138" y="327017"/>
                  <a:pt x="438329" y="349246"/>
                  <a:pt x="440520" y="371475"/>
                </a:cubicBezTo>
                <a:cubicBezTo>
                  <a:pt x="482153" y="371475"/>
                  <a:pt x="523880" y="371475"/>
                  <a:pt x="565512" y="371475"/>
                </a:cubicBezTo>
                <a:lnTo>
                  <a:pt x="540710" y="239717"/>
                </a:lnTo>
                <a:lnTo>
                  <a:pt x="585614" y="239717"/>
                </a:lnTo>
                <a:lnTo>
                  <a:pt x="585614" y="371475"/>
                </a:lnTo>
                <a:cubicBezTo>
                  <a:pt x="626389" y="371475"/>
                  <a:pt x="667164" y="371475"/>
                  <a:pt x="707939" y="371475"/>
                </a:cubicBezTo>
                <a:lnTo>
                  <a:pt x="707939" y="239717"/>
                </a:lnTo>
                <a:lnTo>
                  <a:pt x="744579" y="239717"/>
                </a:lnTo>
                <a:lnTo>
                  <a:pt x="745093" y="248065"/>
                </a:lnTo>
                <a:cubicBezTo>
                  <a:pt x="745093" y="289170"/>
                  <a:pt x="745093" y="330370"/>
                  <a:pt x="745093" y="371475"/>
                </a:cubicBezTo>
                <a:cubicBezTo>
                  <a:pt x="783010" y="371475"/>
                  <a:pt x="820832" y="371475"/>
                  <a:pt x="858748" y="371475"/>
                </a:cubicBezTo>
                <a:cubicBezTo>
                  <a:pt x="858748" y="338898"/>
                  <a:pt x="858748" y="306225"/>
                  <a:pt x="858748" y="273552"/>
                </a:cubicBezTo>
                <a:lnTo>
                  <a:pt x="858025" y="239717"/>
                </a:lnTo>
                <a:lnTo>
                  <a:pt x="958399" y="239717"/>
                </a:lnTo>
                <a:lnTo>
                  <a:pt x="958399" y="371475"/>
                </a:lnTo>
                <a:cubicBezTo>
                  <a:pt x="999174" y="371475"/>
                  <a:pt x="1039949" y="371475"/>
                  <a:pt x="1080724" y="371475"/>
                </a:cubicBezTo>
                <a:lnTo>
                  <a:pt x="1080724" y="239717"/>
                </a:lnTo>
                <a:lnTo>
                  <a:pt x="1149927" y="239717"/>
                </a:lnTo>
                <a:lnTo>
                  <a:pt x="1149927" y="1389644"/>
                </a:lnTo>
                <a:lnTo>
                  <a:pt x="0" y="1389644"/>
                </a:lnTo>
                <a:lnTo>
                  <a:pt x="0" y="239717"/>
                </a:lnTo>
                <a:close/>
                <a:moveTo>
                  <a:pt x="412130" y="82880"/>
                </a:moveTo>
                <a:cubicBezTo>
                  <a:pt x="399650" y="153975"/>
                  <a:pt x="391838" y="206003"/>
                  <a:pt x="388599" y="238867"/>
                </a:cubicBezTo>
                <a:cubicBezTo>
                  <a:pt x="402603" y="238867"/>
                  <a:pt x="416703" y="238867"/>
                  <a:pt x="430708" y="238867"/>
                </a:cubicBezTo>
                <a:cubicBezTo>
                  <a:pt x="424515" y="196804"/>
                  <a:pt x="418323" y="144777"/>
                  <a:pt x="412130" y="82880"/>
                </a:cubicBezTo>
                <a:close/>
                <a:moveTo>
                  <a:pt x="707939" y="63526"/>
                </a:moveTo>
                <a:cubicBezTo>
                  <a:pt x="707939" y="91120"/>
                  <a:pt x="707939" y="118619"/>
                  <a:pt x="707939" y="146214"/>
                </a:cubicBezTo>
                <a:cubicBezTo>
                  <a:pt x="721657" y="146214"/>
                  <a:pt x="731279" y="144681"/>
                  <a:pt x="736805" y="141711"/>
                </a:cubicBezTo>
                <a:cubicBezTo>
                  <a:pt x="742330" y="138740"/>
                  <a:pt x="745093" y="129063"/>
                  <a:pt x="745093" y="112679"/>
                </a:cubicBezTo>
                <a:cubicBezTo>
                  <a:pt x="745093" y="105876"/>
                  <a:pt x="745093" y="99073"/>
                  <a:pt x="745093" y="92270"/>
                </a:cubicBezTo>
                <a:cubicBezTo>
                  <a:pt x="745093" y="80485"/>
                  <a:pt x="742426" y="72724"/>
                  <a:pt x="737091" y="69083"/>
                </a:cubicBezTo>
                <a:cubicBezTo>
                  <a:pt x="731851" y="65442"/>
                  <a:pt x="722038" y="63526"/>
                  <a:pt x="707939" y="63526"/>
                </a:cubicBezTo>
                <a:close/>
                <a:moveTo>
                  <a:pt x="124801" y="63526"/>
                </a:moveTo>
                <a:cubicBezTo>
                  <a:pt x="124801" y="95049"/>
                  <a:pt x="124801" y="126572"/>
                  <a:pt x="124801" y="158095"/>
                </a:cubicBezTo>
                <a:cubicBezTo>
                  <a:pt x="128231" y="158287"/>
                  <a:pt x="131279" y="158382"/>
                  <a:pt x="133756" y="158382"/>
                </a:cubicBezTo>
                <a:cubicBezTo>
                  <a:pt x="144998" y="158382"/>
                  <a:pt x="152810" y="156179"/>
                  <a:pt x="157192" y="151771"/>
                </a:cubicBezTo>
                <a:cubicBezTo>
                  <a:pt x="161479" y="147460"/>
                  <a:pt x="163670" y="138357"/>
                  <a:pt x="163670" y="124560"/>
                </a:cubicBezTo>
                <a:cubicBezTo>
                  <a:pt x="163670" y="114403"/>
                  <a:pt x="163670" y="104247"/>
                  <a:pt x="163670" y="94091"/>
                </a:cubicBezTo>
                <a:cubicBezTo>
                  <a:pt x="163670" y="81347"/>
                  <a:pt x="161193" y="73107"/>
                  <a:pt x="156144" y="69274"/>
                </a:cubicBezTo>
                <a:cubicBezTo>
                  <a:pt x="151095" y="65442"/>
                  <a:pt x="140615" y="63526"/>
                  <a:pt x="124801" y="63526"/>
                </a:cubicBezTo>
                <a:close/>
                <a:moveTo>
                  <a:pt x="885995" y="0"/>
                </a:moveTo>
                <a:cubicBezTo>
                  <a:pt x="975166" y="0"/>
                  <a:pt x="1064242" y="0"/>
                  <a:pt x="1153318" y="0"/>
                </a:cubicBezTo>
                <a:cubicBezTo>
                  <a:pt x="1153318" y="24816"/>
                  <a:pt x="1153318" y="49537"/>
                  <a:pt x="1153318" y="74353"/>
                </a:cubicBezTo>
                <a:cubicBezTo>
                  <a:pt x="1129120" y="74353"/>
                  <a:pt x="1104922" y="74353"/>
                  <a:pt x="1080724" y="74353"/>
                </a:cubicBezTo>
                <a:lnTo>
                  <a:pt x="1080724" y="239717"/>
                </a:lnTo>
                <a:lnTo>
                  <a:pt x="958399" y="239717"/>
                </a:lnTo>
                <a:lnTo>
                  <a:pt x="958399" y="74353"/>
                </a:lnTo>
                <a:cubicBezTo>
                  <a:pt x="934296" y="74353"/>
                  <a:pt x="910098" y="74353"/>
                  <a:pt x="885995" y="74353"/>
                </a:cubicBezTo>
                <a:cubicBezTo>
                  <a:pt x="885995" y="49537"/>
                  <a:pt x="885995" y="24816"/>
                  <a:pt x="885995" y="0"/>
                </a:cubicBezTo>
                <a:close/>
                <a:moveTo>
                  <a:pt x="585614" y="0"/>
                </a:moveTo>
                <a:cubicBezTo>
                  <a:pt x="614480" y="0"/>
                  <a:pt x="643347" y="0"/>
                  <a:pt x="672213" y="0"/>
                </a:cubicBezTo>
                <a:cubicBezTo>
                  <a:pt x="729946" y="0"/>
                  <a:pt x="769006" y="1725"/>
                  <a:pt x="789393" y="5270"/>
                </a:cubicBezTo>
                <a:cubicBezTo>
                  <a:pt x="809876" y="8815"/>
                  <a:pt x="826548" y="17822"/>
                  <a:pt x="839409" y="32194"/>
                </a:cubicBezTo>
                <a:cubicBezTo>
                  <a:pt x="852270" y="46662"/>
                  <a:pt x="858748" y="69753"/>
                  <a:pt x="858748" y="101468"/>
                </a:cubicBezTo>
                <a:cubicBezTo>
                  <a:pt x="858748" y="130309"/>
                  <a:pt x="854176" y="149759"/>
                  <a:pt x="845125" y="159724"/>
                </a:cubicBezTo>
                <a:cubicBezTo>
                  <a:pt x="835979" y="169689"/>
                  <a:pt x="818069" y="175629"/>
                  <a:pt x="791298" y="177641"/>
                </a:cubicBezTo>
                <a:cubicBezTo>
                  <a:pt x="815497" y="182336"/>
                  <a:pt x="831787" y="188660"/>
                  <a:pt x="840171" y="196708"/>
                </a:cubicBezTo>
                <a:cubicBezTo>
                  <a:pt x="848459" y="204661"/>
                  <a:pt x="853604" y="211943"/>
                  <a:pt x="855700" y="218554"/>
                </a:cubicBezTo>
                <a:cubicBezTo>
                  <a:pt x="856700" y="221908"/>
                  <a:pt x="857462" y="228160"/>
                  <a:pt x="857974" y="237322"/>
                </a:cubicBezTo>
                <a:lnTo>
                  <a:pt x="858025" y="239717"/>
                </a:lnTo>
                <a:lnTo>
                  <a:pt x="744579" y="239717"/>
                </a:lnTo>
                <a:lnTo>
                  <a:pt x="743605" y="223896"/>
                </a:lnTo>
                <a:cubicBezTo>
                  <a:pt x="742616" y="217740"/>
                  <a:pt x="741140" y="213476"/>
                  <a:pt x="739187" y="211081"/>
                </a:cubicBezTo>
                <a:cubicBezTo>
                  <a:pt x="735185" y="206386"/>
                  <a:pt x="724801" y="203990"/>
                  <a:pt x="707939" y="203990"/>
                </a:cubicBezTo>
                <a:lnTo>
                  <a:pt x="707939" y="239717"/>
                </a:lnTo>
                <a:lnTo>
                  <a:pt x="585614" y="239717"/>
                </a:lnTo>
                <a:lnTo>
                  <a:pt x="585614" y="0"/>
                </a:lnTo>
                <a:close/>
                <a:moveTo>
                  <a:pt x="318767" y="0"/>
                </a:moveTo>
                <a:cubicBezTo>
                  <a:pt x="377643" y="0"/>
                  <a:pt x="436614" y="0"/>
                  <a:pt x="495585" y="0"/>
                </a:cubicBezTo>
                <a:lnTo>
                  <a:pt x="540710" y="239717"/>
                </a:lnTo>
                <a:lnTo>
                  <a:pt x="278499" y="239717"/>
                </a:lnTo>
                <a:lnTo>
                  <a:pt x="318767" y="0"/>
                </a:lnTo>
                <a:close/>
                <a:moveTo>
                  <a:pt x="2381" y="0"/>
                </a:moveTo>
                <a:cubicBezTo>
                  <a:pt x="43537" y="0"/>
                  <a:pt x="84598" y="0"/>
                  <a:pt x="125658" y="0"/>
                </a:cubicBezTo>
                <a:cubicBezTo>
                  <a:pt x="158907" y="0"/>
                  <a:pt x="184534" y="2108"/>
                  <a:pt x="202445" y="6228"/>
                </a:cubicBezTo>
                <a:cubicBezTo>
                  <a:pt x="220355" y="10348"/>
                  <a:pt x="233883" y="16289"/>
                  <a:pt x="242838" y="24050"/>
                </a:cubicBezTo>
                <a:cubicBezTo>
                  <a:pt x="251889" y="31907"/>
                  <a:pt x="257986" y="41296"/>
                  <a:pt x="261130" y="52411"/>
                </a:cubicBezTo>
                <a:cubicBezTo>
                  <a:pt x="264369" y="63526"/>
                  <a:pt x="265989" y="80676"/>
                  <a:pt x="265989" y="103959"/>
                </a:cubicBezTo>
                <a:cubicBezTo>
                  <a:pt x="265989" y="114691"/>
                  <a:pt x="265989" y="125518"/>
                  <a:pt x="265989" y="136345"/>
                </a:cubicBezTo>
                <a:cubicBezTo>
                  <a:pt x="265989" y="160011"/>
                  <a:pt x="262845" y="177354"/>
                  <a:pt x="256652" y="188181"/>
                </a:cubicBezTo>
                <a:cubicBezTo>
                  <a:pt x="250460" y="199008"/>
                  <a:pt x="239123" y="207344"/>
                  <a:pt x="222546" y="213189"/>
                </a:cubicBezTo>
                <a:cubicBezTo>
                  <a:pt x="205970" y="219033"/>
                  <a:pt x="184344" y="221908"/>
                  <a:pt x="157573" y="221908"/>
                </a:cubicBezTo>
                <a:cubicBezTo>
                  <a:pt x="146617" y="221908"/>
                  <a:pt x="135661" y="221908"/>
                  <a:pt x="124801" y="221908"/>
                </a:cubicBezTo>
                <a:lnTo>
                  <a:pt x="124801" y="239717"/>
                </a:lnTo>
                <a:lnTo>
                  <a:pt x="2381" y="239717"/>
                </a:lnTo>
                <a:lnTo>
                  <a:pt x="2381" y="0"/>
                </a:lnTo>
                <a:close/>
              </a:path>
            </a:pathLst>
          </a:custGeom>
          <a:solidFill>
            <a:srgbClr val="9B552C"/>
          </a:solidFill>
          <a:ln>
            <a:noFill/>
          </a:ln>
        </p:spPr>
        <p:txBody>
          <a:bodyPr tIns="29700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4800" dirty="0" smtClean="0">
                <a:solidFill>
                  <a:schemeClr val="bg1"/>
                </a:solidFill>
                <a:latin typeface="Impact" panose="020B0806030902050204" pitchFamily="34" charset="0"/>
              </a:rPr>
              <a:t>06</a:t>
            </a:r>
            <a:endParaRPr lang="zh-CN" altLang="en-US" sz="4800" dirty="0">
              <a:solidFill>
                <a:schemeClr val="bg1"/>
              </a:solidFill>
              <a:latin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6" presetClass="entr" presetSubtype="21"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7"/>
                                        </p:tgtEl>
                                        <p:attrNameLst>
                                          <p:attrName>style.visibility</p:attrName>
                                        </p:attrNameLst>
                                      </p:cBhvr>
                                      <p:to>
                                        <p:strVal val="visible"/>
                                      </p:to>
                                    </p:set>
                                    <p:anim calcmode="lin" valueType="num">
                                      <p:cBhvr>
                                        <p:cTn id="19" dur="75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0" dur="750" fill="hold"/>
                                        <p:tgtEl>
                                          <p:spTgt spid="17"/>
                                        </p:tgtEl>
                                        <p:attrNameLst>
                                          <p:attrName>ppt_y</p:attrName>
                                        </p:attrNameLst>
                                      </p:cBhvr>
                                      <p:tavLst>
                                        <p:tav tm="0">
                                          <p:val>
                                            <p:strVal val="#ppt_y"/>
                                          </p:val>
                                        </p:tav>
                                        <p:tav tm="100000">
                                          <p:val>
                                            <p:strVal val="#ppt_y"/>
                                          </p:val>
                                        </p:tav>
                                      </p:tavLst>
                                    </p:anim>
                                    <p:anim calcmode="lin" valueType="num">
                                      <p:cBhvr>
                                        <p:cTn id="21" dur="75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2" dur="75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75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Administrator\Desktop\法院人物.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67881" y="1048220"/>
            <a:ext cx="2871572" cy="4090441"/>
          </a:xfrm>
          <a:prstGeom prst="rect">
            <a:avLst/>
          </a:prstGeom>
          <a:noFill/>
          <a:extLst>
            <a:ext uri="{909E8E84-426E-40DD-AFC4-6F175D3DCCD1}">
              <a14:hiddenFill xmlns:a14="http://schemas.microsoft.com/office/drawing/2010/main">
                <a:solidFill>
                  <a:srgbClr val="FFFFFF"/>
                </a:solidFill>
              </a14:hiddenFill>
            </a:ext>
          </a:extLst>
        </p:spPr>
      </p:pic>
      <p:sp>
        <p:nvSpPr>
          <p:cNvPr id="100" name="文本框 99"/>
          <p:cNvSpPr txBox="1"/>
          <p:nvPr/>
        </p:nvSpPr>
        <p:spPr>
          <a:xfrm>
            <a:off x="4447540" y="1612900"/>
            <a:ext cx="4443095" cy="2245360"/>
          </a:xfrm>
          <a:prstGeom prst="rect">
            <a:avLst/>
          </a:prstGeom>
          <a:noFill/>
          <a:ln w="9525">
            <a:noFill/>
          </a:ln>
        </p:spPr>
        <p:txBody>
          <a:bodyPr wrap="square">
            <a:spAutoFit/>
          </a:bodyPr>
          <a:p>
            <a:pPr marL="0" indent="0" algn="l"/>
            <a:r>
              <a:rPr lang="zh-CN" altLang="en-US" sz="2000" b="0">
                <a:latin typeface="宋体" panose="02010600030101010101" pitchFamily="2" charset="-122"/>
                <a:cs typeface="宋体" panose="02010600030101010101" pitchFamily="2" charset="-122"/>
              </a:rPr>
              <a:t>案例：</a:t>
            </a:r>
            <a:endParaRPr lang="zh-CN" altLang="en-US" sz="2000" b="0">
              <a:latin typeface="宋体" panose="02010600030101010101" pitchFamily="2" charset="-122"/>
              <a:cs typeface="宋体" panose="02010600030101010101" pitchFamily="2" charset="-122"/>
            </a:endParaRPr>
          </a:p>
          <a:p>
            <a:pPr marL="0" indent="0" algn="l"/>
            <a:endParaRPr lang="zh-CN" altLang="en-US" sz="2000" b="0">
              <a:latin typeface="宋体" panose="02010600030101010101" pitchFamily="2" charset="-122"/>
              <a:cs typeface="宋体" panose="02010600030101010101" pitchFamily="2" charset="-122"/>
            </a:endParaRPr>
          </a:p>
          <a:p>
            <a:pPr marL="0" indent="0" algn="l"/>
            <a:r>
              <a:rPr lang="zh-CN" altLang="en-US" sz="2000" b="0">
                <a:latin typeface="宋体" panose="02010600030101010101" pitchFamily="2" charset="-122"/>
                <a:cs typeface="宋体" panose="02010600030101010101" pitchFamily="2" charset="-122"/>
              </a:rPr>
              <a:t>周余和刘敏都是某款手机游戏的狂热爱好者，他们婚后生了一个儿子，既不想孩子随父姓，也不想孩子随母姓，而是想为其取名为</a:t>
            </a:r>
            <a:r>
              <a:rPr lang="en-US" altLang="zh-CN" sz="2000" b="0">
                <a:latin typeface="宋体" panose="02010600030101010101" pitchFamily="2" charset="-122"/>
                <a:cs typeface="宋体" panose="02010600030101010101" pitchFamily="2" charset="-122"/>
              </a:rPr>
              <a:t>“</a:t>
            </a:r>
            <a:r>
              <a:rPr lang="zh-CN" altLang="en-US" sz="2000" b="0">
                <a:latin typeface="宋体" panose="02010600030101010101" pitchFamily="2" charset="-122"/>
                <a:cs typeface="宋体" panose="02010600030101010101" pitchFamily="2" charset="-122"/>
              </a:rPr>
              <a:t>王者荣耀</a:t>
            </a:r>
            <a:r>
              <a:rPr lang="en-US" altLang="zh-CN" sz="2000" b="0">
                <a:latin typeface="宋体" panose="02010600030101010101" pitchFamily="2" charset="-122"/>
                <a:cs typeface="宋体" panose="02010600030101010101" pitchFamily="2" charset="-122"/>
              </a:rPr>
              <a:t>”</a:t>
            </a:r>
            <a:r>
              <a:rPr lang="zh-CN" altLang="en-US" sz="2000" b="0">
                <a:latin typeface="宋体" panose="02010600030101010101" pitchFamily="2" charset="-122"/>
                <a:cs typeface="宋体" panose="02010600030101010101" pitchFamily="2" charset="-122"/>
              </a:rPr>
              <a:t>，可以吗？</a:t>
            </a:r>
            <a:endParaRPr lang="zh-CN" altLang="en-US" sz="2000" b="0">
              <a:latin typeface="宋体" panose="02010600030101010101" pitchFamily="2" charset="-122"/>
              <a:cs typeface="宋体" panose="02010600030101010101" pitchFamily="2" charset="-122"/>
            </a:endParaRPr>
          </a:p>
        </p:txBody>
      </p:sp>
      <p:sp>
        <p:nvSpPr>
          <p:cNvPr id="4" name="矩形 4"/>
          <p:cNvSpPr/>
          <p:nvPr/>
        </p:nvSpPr>
        <p:spPr>
          <a:xfrm>
            <a:off x="187960" y="94615"/>
            <a:ext cx="3293745" cy="384175"/>
          </a:xfrm>
          <a:custGeom>
            <a:avLst/>
            <a:gdLst/>
            <a:ahLst/>
            <a:cxnLst/>
            <a:rect l="l" t="t" r="r" b="b"/>
            <a:pathLst>
              <a:path w="4728554" h="720080">
                <a:moveTo>
                  <a:pt x="0" y="0"/>
                </a:moveTo>
                <a:lnTo>
                  <a:pt x="4728554" y="0"/>
                </a:lnTo>
                <a:lnTo>
                  <a:pt x="4728554" y="10838"/>
                </a:lnTo>
                <a:lnTo>
                  <a:pt x="4587607" y="720080"/>
                </a:lnTo>
                <a:lnTo>
                  <a:pt x="134901" y="720080"/>
                </a:lnTo>
                <a:close/>
              </a:path>
            </a:pathLst>
          </a:custGeom>
          <a:solidFill>
            <a:srgbClr val="934D19"/>
          </a:solidFill>
          <a:ln w="25400" cap="flat" cmpd="sng" algn="ctr">
            <a:noFill/>
            <a:prstDash val="solid"/>
          </a:ln>
          <a:effectLst/>
        </p:spPr>
        <p:txBody>
          <a:bodyPr anchor="ctr"/>
          <a:p>
            <a:pPr algn="ctr" defTabSz="913765">
              <a:defRPr/>
            </a:pPr>
            <a:r>
              <a:rPr lang="zh-CN" altLang="en-US" sz="1800" kern="0" dirty="0">
                <a:solidFill>
                  <a:sysClr val="window" lastClr="FFFFFF"/>
                </a:solidFill>
                <a:latin typeface="微软雅黑" panose="020B0503020204020204" pitchFamily="34" charset="-122"/>
                <a:ea typeface="宋体" panose="02010600030101010101" pitchFamily="2" charset="-122"/>
              </a:rPr>
              <a:t>泰兴法院《民法典》宣讲团</a:t>
            </a:r>
            <a:endParaRPr lang="zh-CN" altLang="en-US" sz="1800" kern="0" dirty="0">
              <a:solidFill>
                <a:sysClr val="window" lastClr="FFFFFF"/>
              </a:solidFill>
              <a:latin typeface="微软雅黑" panose="020B0503020204020204" pitchFamily="34"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anim calcmode="lin" valueType="num">
                                      <p:cBhvr>
                                        <p:cTn id="8" dur="1000" fill="hold"/>
                                        <p:tgtEl>
                                          <p:spTgt spid="5123"/>
                                        </p:tgtEl>
                                        <p:attrNameLst>
                                          <p:attrName>ppt_x</p:attrName>
                                        </p:attrNameLst>
                                      </p:cBhvr>
                                      <p:tavLst>
                                        <p:tav tm="0">
                                          <p:val>
                                            <p:strVal val="#ppt_x"/>
                                          </p:val>
                                        </p:tav>
                                        <p:tav tm="100000">
                                          <p:val>
                                            <p:strVal val="#ppt_x"/>
                                          </p:val>
                                        </p:tav>
                                      </p:tavLst>
                                    </p:anim>
                                    <p:anim calcmode="lin" valueType="num">
                                      <p:cBhvr>
                                        <p:cTn id="9"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4"/>
          <p:cNvSpPr/>
          <p:nvPr/>
        </p:nvSpPr>
        <p:spPr>
          <a:xfrm>
            <a:off x="187960" y="94615"/>
            <a:ext cx="3293745" cy="384175"/>
          </a:xfrm>
          <a:custGeom>
            <a:avLst/>
            <a:gdLst/>
            <a:ahLst/>
            <a:cxnLst/>
            <a:rect l="l" t="t" r="r" b="b"/>
            <a:pathLst>
              <a:path w="4728554" h="720080">
                <a:moveTo>
                  <a:pt x="0" y="0"/>
                </a:moveTo>
                <a:lnTo>
                  <a:pt x="4728554" y="0"/>
                </a:lnTo>
                <a:lnTo>
                  <a:pt x="4728554" y="10838"/>
                </a:lnTo>
                <a:lnTo>
                  <a:pt x="4587607" y="720080"/>
                </a:lnTo>
                <a:lnTo>
                  <a:pt x="134901" y="720080"/>
                </a:lnTo>
                <a:close/>
              </a:path>
            </a:pathLst>
          </a:custGeom>
          <a:solidFill>
            <a:srgbClr val="934D19"/>
          </a:solidFill>
          <a:ln w="25400" cap="flat" cmpd="sng" algn="ctr">
            <a:noFill/>
            <a:prstDash val="solid"/>
          </a:ln>
          <a:effectLst/>
        </p:spPr>
        <p:txBody>
          <a:bodyPr anchor="ctr"/>
          <a:p>
            <a:pPr algn="ctr" defTabSz="913765">
              <a:defRPr/>
            </a:pPr>
            <a:r>
              <a:rPr lang="zh-CN" altLang="en-US" sz="1800" kern="0" dirty="0">
                <a:solidFill>
                  <a:sysClr val="window" lastClr="FFFFFF"/>
                </a:solidFill>
                <a:latin typeface="微软雅黑" panose="020B0503020204020204" pitchFamily="34" charset="-122"/>
                <a:ea typeface="宋体" panose="02010600030101010101" pitchFamily="2" charset="-122"/>
              </a:rPr>
              <a:t>泰兴法院《民法典》宣讲团</a:t>
            </a:r>
            <a:endParaRPr lang="zh-CN" altLang="en-US" sz="1800" kern="0" dirty="0">
              <a:solidFill>
                <a:sysClr val="window" lastClr="FFFFFF"/>
              </a:solidFill>
              <a:latin typeface="微软雅黑" panose="020B0503020204020204" pitchFamily="34" charset="-122"/>
              <a:ea typeface="宋体" panose="02010600030101010101" pitchFamily="2" charset="-122"/>
            </a:endParaRPr>
          </a:p>
        </p:txBody>
      </p:sp>
      <p:pic>
        <p:nvPicPr>
          <p:cNvPr id="2" name="图片 1"/>
          <p:cNvPicPr>
            <a:picLocks noChangeAspect="1"/>
          </p:cNvPicPr>
          <p:nvPr/>
        </p:nvPicPr>
        <p:blipFill>
          <a:blip r:embed="rId1"/>
          <a:stretch>
            <a:fillRect/>
          </a:stretch>
        </p:blipFill>
        <p:spPr>
          <a:xfrm rot="240000">
            <a:off x="58420" y="812165"/>
            <a:ext cx="3230245" cy="2262505"/>
          </a:xfrm>
          <a:prstGeom prst="rect">
            <a:avLst/>
          </a:prstGeom>
        </p:spPr>
      </p:pic>
      <p:pic>
        <p:nvPicPr>
          <p:cNvPr id="8" name="图片 7"/>
          <p:cNvPicPr>
            <a:picLocks noChangeAspect="1"/>
          </p:cNvPicPr>
          <p:nvPr/>
        </p:nvPicPr>
        <p:blipFill>
          <a:blip r:embed="rId2"/>
          <a:stretch>
            <a:fillRect/>
          </a:stretch>
        </p:blipFill>
        <p:spPr>
          <a:xfrm rot="20820000">
            <a:off x="958850" y="2358390"/>
            <a:ext cx="3124835" cy="2273935"/>
          </a:xfrm>
          <a:prstGeom prst="rect">
            <a:avLst/>
          </a:prstGeom>
        </p:spPr>
      </p:pic>
      <p:sp>
        <p:nvSpPr>
          <p:cNvPr id="9" name="文本框 8"/>
          <p:cNvSpPr txBox="1"/>
          <p:nvPr/>
        </p:nvSpPr>
        <p:spPr>
          <a:xfrm>
            <a:off x="4299585" y="1120140"/>
            <a:ext cx="4725670" cy="3169285"/>
          </a:xfrm>
          <a:prstGeom prst="rect">
            <a:avLst/>
          </a:prstGeom>
          <a:noFill/>
        </p:spPr>
        <p:txBody>
          <a:bodyPr wrap="square" rtlCol="0" anchor="t">
            <a:spAutoFit/>
          </a:bodyPr>
          <a:p>
            <a:r>
              <a:rPr lang="zh-CN" altLang="en-US" sz="2000"/>
              <a:t>《民法典》第一千零一十五条规定，自然人应当随父姓或者母姓,但是有下列情形之一的,可以在父姓和母姓之外选取姓氏：</a:t>
            </a:r>
            <a:endParaRPr lang="zh-CN" altLang="en-US" sz="2000"/>
          </a:p>
          <a:p>
            <a:r>
              <a:rPr lang="zh-CN" altLang="en-US" sz="2000"/>
              <a:t>(一)选取其他直系长辈血亲的姓氏；</a:t>
            </a:r>
            <a:endParaRPr lang="zh-CN" altLang="en-US" sz="2000"/>
          </a:p>
          <a:p>
            <a:r>
              <a:rPr lang="zh-CN" altLang="en-US" sz="2000"/>
              <a:t>(二)因由法定扶养人以外的人扶养而选取扶养人姓氏；</a:t>
            </a:r>
            <a:endParaRPr lang="zh-CN" altLang="en-US" sz="2000"/>
          </a:p>
          <a:p>
            <a:r>
              <a:rPr lang="zh-CN" altLang="en-US" sz="2000"/>
              <a:t>(三)有不违背公序良俗的其他正当理由。</a:t>
            </a:r>
            <a:endParaRPr lang="zh-CN" altLang="en-US" sz="2000"/>
          </a:p>
          <a:p>
            <a:r>
              <a:rPr lang="zh-CN" altLang="en-US" sz="2000"/>
              <a:t>少数民族自然人的姓氏可以遵从本民族的文化传统和风俗习惯。</a:t>
            </a:r>
            <a:endParaRPr lang="zh-CN" altLang="en-US" sz="2000"/>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 y="0"/>
            <a:ext cx="9145588" cy="5145088"/>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直接连接符 7"/>
          <p:cNvCxnSpPr>
            <a:cxnSpLocks noChangeShapeType="1"/>
          </p:cNvCxnSpPr>
          <p:nvPr>
            <p:custDataLst>
              <p:tags r:id="rId2"/>
            </p:custDataLst>
          </p:nvPr>
        </p:nvCxnSpPr>
        <p:spPr bwMode="auto">
          <a:xfrm>
            <a:off x="3767337" y="2317008"/>
            <a:ext cx="4698206" cy="1191"/>
          </a:xfrm>
          <a:prstGeom prst="line">
            <a:avLst/>
          </a:prstGeom>
          <a:noFill/>
          <a:ln w="9525" algn="ctr">
            <a:solidFill>
              <a:srgbClr val="D9D9D9"/>
            </a:solidFill>
            <a:round/>
          </a:ln>
          <a:extLst>
            <a:ext uri="{909E8E84-426E-40DD-AFC4-6F175D3DCCD1}">
              <a14:hiddenFill xmlns:a14="http://schemas.microsoft.com/office/drawing/2010/main">
                <a:noFill/>
              </a14:hiddenFill>
            </a:ext>
          </a:extLst>
        </p:spPr>
      </p:cxnSp>
      <p:cxnSp>
        <p:nvCxnSpPr>
          <p:cNvPr id="16" name="直接连接符 8"/>
          <p:cNvCxnSpPr>
            <a:cxnSpLocks noChangeShapeType="1"/>
          </p:cNvCxnSpPr>
          <p:nvPr>
            <p:custDataLst>
              <p:tags r:id="rId3"/>
            </p:custDataLst>
          </p:nvPr>
        </p:nvCxnSpPr>
        <p:spPr bwMode="auto">
          <a:xfrm>
            <a:off x="3875684" y="3833713"/>
            <a:ext cx="4698206" cy="2381"/>
          </a:xfrm>
          <a:prstGeom prst="line">
            <a:avLst/>
          </a:prstGeom>
          <a:noFill/>
          <a:ln w="9525" algn="ctr">
            <a:solidFill>
              <a:srgbClr val="D9D9D9"/>
            </a:solidFill>
            <a:round/>
          </a:ln>
          <a:extLst>
            <a:ext uri="{909E8E84-426E-40DD-AFC4-6F175D3DCCD1}">
              <a14:hiddenFill xmlns:a14="http://schemas.microsoft.com/office/drawing/2010/main">
                <a:noFill/>
              </a14:hiddenFill>
            </a:ext>
          </a:extLst>
        </p:spPr>
      </p:cxnSp>
      <p:sp>
        <p:nvSpPr>
          <p:cNvPr id="17" name="文本框 16"/>
          <p:cNvSpPr txBox="1"/>
          <p:nvPr>
            <p:custDataLst>
              <p:tags r:id="rId4"/>
            </p:custDataLst>
          </p:nvPr>
        </p:nvSpPr>
        <p:spPr>
          <a:xfrm>
            <a:off x="3875287" y="2595373"/>
            <a:ext cx="4914900" cy="960437"/>
          </a:xfrm>
          <a:prstGeom prst="rect">
            <a:avLst/>
          </a:prstGeom>
          <a:noFill/>
        </p:spPr>
        <p:txBody>
          <a:bodyPr/>
          <a:lstStyle>
            <a:defPPr>
              <a:defRPr lang="zh-CN"/>
            </a:defPPr>
            <a:lvl1pPr algn="r">
              <a:defRPr sz="3600">
                <a:gradFill flip="none" rotWithShape="1">
                  <a:gsLst>
                    <a:gs pos="0">
                      <a:schemeClr val="accent1"/>
                    </a:gs>
                    <a:gs pos="100000">
                      <a:schemeClr val="accent1">
                        <a:lumMod val="50000"/>
                      </a:schemeClr>
                    </a:gs>
                  </a:gsLst>
                  <a:lin ang="0" scaled="1"/>
                  <a:tileRect/>
                </a:gradFill>
                <a:latin typeface="Gungsuh" panose="02030600000101010101" pitchFamily="18" charset="-127"/>
                <a:ea typeface="华文琥珀" panose="02010800040101010101" pitchFamily="2" charset="-122"/>
              </a:defRPr>
            </a:lvl1pPr>
          </a:lstStyle>
          <a:p>
            <a:pPr algn="l" eaLnBrk="1" hangingPunct="1">
              <a:defRPr/>
            </a:pPr>
            <a:r>
              <a:rPr lang="en-US" b="1" dirty="0" smtClean="0">
                <a:solidFill>
                  <a:schemeClr val="bg1"/>
                </a:solidFill>
                <a:latin typeface="微软雅黑" panose="020B0503020204020204" pitchFamily="34" charset="-122"/>
                <a:ea typeface="微软雅黑" panose="020B0503020204020204" pitchFamily="34" charset="-122"/>
              </a:rPr>
              <a:t>8</a:t>
            </a:r>
            <a:r>
              <a:rPr lang="zh-CN" altLang="en-US" b="1" dirty="0" smtClean="0">
                <a:solidFill>
                  <a:schemeClr val="bg1"/>
                </a:solidFill>
                <a:latin typeface="微软雅黑" panose="020B0503020204020204" pitchFamily="34" charset="-122"/>
                <a:ea typeface="微软雅黑" panose="020B0503020204020204" pitchFamily="34" charset="-122"/>
              </a:rPr>
              <a:t>周岁以下</a:t>
            </a:r>
            <a:endParaRPr lang="zh-CN" altLang="en-US" b="1" dirty="0" smtClean="0">
              <a:solidFill>
                <a:schemeClr val="bg1"/>
              </a:solidFill>
              <a:latin typeface="微软雅黑" panose="020B0503020204020204" pitchFamily="34" charset="-122"/>
              <a:ea typeface="微软雅黑" panose="020B0503020204020204" pitchFamily="34" charset="-122"/>
            </a:endParaRPr>
          </a:p>
          <a:p>
            <a:pPr algn="l" eaLnBrk="1" hangingPunct="1">
              <a:defRPr/>
            </a:pPr>
            <a:r>
              <a:rPr b="1" dirty="0" smtClean="0">
                <a:solidFill>
                  <a:schemeClr val="bg1"/>
                </a:solidFill>
                <a:latin typeface="微软雅黑" panose="020B0503020204020204" pitchFamily="34" charset="-122"/>
                <a:ea typeface="微软雅黑" panose="020B0503020204020204" pitchFamily="34" charset="-122"/>
              </a:rPr>
              <a:t>无民事行为能力人</a:t>
            </a:r>
            <a:endParaRPr lang="zh-CN" altLang="en-US" b="1" dirty="0" smtClean="0">
              <a:solidFill>
                <a:schemeClr val="bg1"/>
              </a:solidFill>
              <a:latin typeface="微软雅黑" panose="020B0503020204020204" pitchFamily="34" charset="-122"/>
              <a:ea typeface="微软雅黑" panose="020B0503020204020204" pitchFamily="34" charset="-122"/>
            </a:endParaRPr>
          </a:p>
        </p:txBody>
      </p:sp>
      <p:sp>
        <p:nvSpPr>
          <p:cNvPr id="18" name="任意多边形 15"/>
          <p:cNvSpPr/>
          <p:nvPr>
            <p:custDataLst>
              <p:tags r:id="rId5"/>
            </p:custDataLst>
          </p:nvPr>
        </p:nvSpPr>
        <p:spPr bwMode="auto">
          <a:xfrm>
            <a:off x="5684243" y="967333"/>
            <a:ext cx="864394" cy="1042988"/>
          </a:xfrm>
          <a:custGeom>
            <a:avLst/>
            <a:gdLst>
              <a:gd name="T0" fmla="*/ 0 w 1153318"/>
              <a:gd name="T1" fmla="*/ 0 h 1389644"/>
              <a:gd name="T2" fmla="*/ 1153318 w 1153318"/>
              <a:gd name="T3" fmla="*/ 1389644 h 1389644"/>
            </a:gdLst>
            <a:ahLst/>
            <a:cxnLst/>
            <a:rect l="T0" t="T1" r="T2" b="T3"/>
            <a:pathLst>
              <a:path w="1153318" h="1389644">
                <a:moveTo>
                  <a:pt x="0" y="239717"/>
                </a:moveTo>
                <a:lnTo>
                  <a:pt x="2381" y="239717"/>
                </a:lnTo>
                <a:lnTo>
                  <a:pt x="2381" y="371475"/>
                </a:lnTo>
                <a:cubicBezTo>
                  <a:pt x="43156" y="371475"/>
                  <a:pt x="83931" y="371475"/>
                  <a:pt x="124801" y="371475"/>
                </a:cubicBezTo>
                <a:lnTo>
                  <a:pt x="124801" y="239717"/>
                </a:lnTo>
                <a:lnTo>
                  <a:pt x="278499" y="239717"/>
                </a:lnTo>
                <a:lnTo>
                  <a:pt x="256367" y="371475"/>
                </a:lnTo>
                <a:cubicBezTo>
                  <a:pt x="298475" y="371475"/>
                  <a:pt x="340679" y="371475"/>
                  <a:pt x="382788" y="371475"/>
                </a:cubicBezTo>
                <a:cubicBezTo>
                  <a:pt x="385265" y="349246"/>
                  <a:pt x="387742" y="327017"/>
                  <a:pt x="390219" y="304788"/>
                </a:cubicBezTo>
                <a:cubicBezTo>
                  <a:pt x="404795" y="304788"/>
                  <a:pt x="419371" y="304788"/>
                  <a:pt x="433947" y="304788"/>
                </a:cubicBezTo>
                <a:cubicBezTo>
                  <a:pt x="436138" y="327017"/>
                  <a:pt x="438329" y="349246"/>
                  <a:pt x="440520" y="371475"/>
                </a:cubicBezTo>
                <a:cubicBezTo>
                  <a:pt x="482153" y="371475"/>
                  <a:pt x="523880" y="371475"/>
                  <a:pt x="565512" y="371475"/>
                </a:cubicBezTo>
                <a:lnTo>
                  <a:pt x="540710" y="239717"/>
                </a:lnTo>
                <a:lnTo>
                  <a:pt x="585614" y="239717"/>
                </a:lnTo>
                <a:lnTo>
                  <a:pt x="585614" y="371475"/>
                </a:lnTo>
                <a:cubicBezTo>
                  <a:pt x="626389" y="371475"/>
                  <a:pt x="667164" y="371475"/>
                  <a:pt x="707939" y="371475"/>
                </a:cubicBezTo>
                <a:lnTo>
                  <a:pt x="707939" y="239717"/>
                </a:lnTo>
                <a:lnTo>
                  <a:pt x="744579" y="239717"/>
                </a:lnTo>
                <a:lnTo>
                  <a:pt x="745093" y="248065"/>
                </a:lnTo>
                <a:cubicBezTo>
                  <a:pt x="745093" y="289170"/>
                  <a:pt x="745093" y="330370"/>
                  <a:pt x="745093" y="371475"/>
                </a:cubicBezTo>
                <a:cubicBezTo>
                  <a:pt x="783010" y="371475"/>
                  <a:pt x="820832" y="371475"/>
                  <a:pt x="858748" y="371475"/>
                </a:cubicBezTo>
                <a:cubicBezTo>
                  <a:pt x="858748" y="338898"/>
                  <a:pt x="858748" y="306225"/>
                  <a:pt x="858748" y="273552"/>
                </a:cubicBezTo>
                <a:lnTo>
                  <a:pt x="858025" y="239717"/>
                </a:lnTo>
                <a:lnTo>
                  <a:pt x="958399" y="239717"/>
                </a:lnTo>
                <a:lnTo>
                  <a:pt x="958399" y="371475"/>
                </a:lnTo>
                <a:cubicBezTo>
                  <a:pt x="999174" y="371475"/>
                  <a:pt x="1039949" y="371475"/>
                  <a:pt x="1080724" y="371475"/>
                </a:cubicBezTo>
                <a:lnTo>
                  <a:pt x="1080724" y="239717"/>
                </a:lnTo>
                <a:lnTo>
                  <a:pt x="1149927" y="239717"/>
                </a:lnTo>
                <a:lnTo>
                  <a:pt x="1149927" y="1389644"/>
                </a:lnTo>
                <a:lnTo>
                  <a:pt x="0" y="1389644"/>
                </a:lnTo>
                <a:lnTo>
                  <a:pt x="0" y="239717"/>
                </a:lnTo>
                <a:close/>
                <a:moveTo>
                  <a:pt x="412130" y="82880"/>
                </a:moveTo>
                <a:cubicBezTo>
                  <a:pt x="399650" y="153975"/>
                  <a:pt x="391838" y="206003"/>
                  <a:pt x="388599" y="238867"/>
                </a:cubicBezTo>
                <a:cubicBezTo>
                  <a:pt x="402603" y="238867"/>
                  <a:pt x="416703" y="238867"/>
                  <a:pt x="430708" y="238867"/>
                </a:cubicBezTo>
                <a:cubicBezTo>
                  <a:pt x="424515" y="196804"/>
                  <a:pt x="418323" y="144777"/>
                  <a:pt x="412130" y="82880"/>
                </a:cubicBezTo>
                <a:close/>
                <a:moveTo>
                  <a:pt x="707939" y="63526"/>
                </a:moveTo>
                <a:cubicBezTo>
                  <a:pt x="707939" y="91120"/>
                  <a:pt x="707939" y="118619"/>
                  <a:pt x="707939" y="146214"/>
                </a:cubicBezTo>
                <a:cubicBezTo>
                  <a:pt x="721657" y="146214"/>
                  <a:pt x="731279" y="144681"/>
                  <a:pt x="736805" y="141711"/>
                </a:cubicBezTo>
                <a:cubicBezTo>
                  <a:pt x="742330" y="138740"/>
                  <a:pt x="745093" y="129063"/>
                  <a:pt x="745093" y="112679"/>
                </a:cubicBezTo>
                <a:cubicBezTo>
                  <a:pt x="745093" y="105876"/>
                  <a:pt x="745093" y="99073"/>
                  <a:pt x="745093" y="92270"/>
                </a:cubicBezTo>
                <a:cubicBezTo>
                  <a:pt x="745093" y="80485"/>
                  <a:pt x="742426" y="72724"/>
                  <a:pt x="737091" y="69083"/>
                </a:cubicBezTo>
                <a:cubicBezTo>
                  <a:pt x="731851" y="65442"/>
                  <a:pt x="722038" y="63526"/>
                  <a:pt x="707939" y="63526"/>
                </a:cubicBezTo>
                <a:close/>
                <a:moveTo>
                  <a:pt x="124801" y="63526"/>
                </a:moveTo>
                <a:cubicBezTo>
                  <a:pt x="124801" y="95049"/>
                  <a:pt x="124801" y="126572"/>
                  <a:pt x="124801" y="158095"/>
                </a:cubicBezTo>
                <a:cubicBezTo>
                  <a:pt x="128231" y="158287"/>
                  <a:pt x="131279" y="158382"/>
                  <a:pt x="133756" y="158382"/>
                </a:cubicBezTo>
                <a:cubicBezTo>
                  <a:pt x="144998" y="158382"/>
                  <a:pt x="152810" y="156179"/>
                  <a:pt x="157192" y="151771"/>
                </a:cubicBezTo>
                <a:cubicBezTo>
                  <a:pt x="161479" y="147460"/>
                  <a:pt x="163670" y="138357"/>
                  <a:pt x="163670" y="124560"/>
                </a:cubicBezTo>
                <a:cubicBezTo>
                  <a:pt x="163670" y="114403"/>
                  <a:pt x="163670" y="104247"/>
                  <a:pt x="163670" y="94091"/>
                </a:cubicBezTo>
                <a:cubicBezTo>
                  <a:pt x="163670" y="81347"/>
                  <a:pt x="161193" y="73107"/>
                  <a:pt x="156144" y="69274"/>
                </a:cubicBezTo>
                <a:cubicBezTo>
                  <a:pt x="151095" y="65442"/>
                  <a:pt x="140615" y="63526"/>
                  <a:pt x="124801" y="63526"/>
                </a:cubicBezTo>
                <a:close/>
                <a:moveTo>
                  <a:pt x="885995" y="0"/>
                </a:moveTo>
                <a:cubicBezTo>
                  <a:pt x="975166" y="0"/>
                  <a:pt x="1064242" y="0"/>
                  <a:pt x="1153318" y="0"/>
                </a:cubicBezTo>
                <a:cubicBezTo>
                  <a:pt x="1153318" y="24816"/>
                  <a:pt x="1153318" y="49537"/>
                  <a:pt x="1153318" y="74353"/>
                </a:cubicBezTo>
                <a:cubicBezTo>
                  <a:pt x="1129120" y="74353"/>
                  <a:pt x="1104922" y="74353"/>
                  <a:pt x="1080724" y="74353"/>
                </a:cubicBezTo>
                <a:lnTo>
                  <a:pt x="1080724" y="239717"/>
                </a:lnTo>
                <a:lnTo>
                  <a:pt x="958399" y="239717"/>
                </a:lnTo>
                <a:lnTo>
                  <a:pt x="958399" y="74353"/>
                </a:lnTo>
                <a:cubicBezTo>
                  <a:pt x="934296" y="74353"/>
                  <a:pt x="910098" y="74353"/>
                  <a:pt x="885995" y="74353"/>
                </a:cubicBezTo>
                <a:cubicBezTo>
                  <a:pt x="885995" y="49537"/>
                  <a:pt x="885995" y="24816"/>
                  <a:pt x="885995" y="0"/>
                </a:cubicBezTo>
                <a:close/>
                <a:moveTo>
                  <a:pt x="585614" y="0"/>
                </a:moveTo>
                <a:cubicBezTo>
                  <a:pt x="614480" y="0"/>
                  <a:pt x="643347" y="0"/>
                  <a:pt x="672213" y="0"/>
                </a:cubicBezTo>
                <a:cubicBezTo>
                  <a:pt x="729946" y="0"/>
                  <a:pt x="769006" y="1725"/>
                  <a:pt x="789393" y="5270"/>
                </a:cubicBezTo>
                <a:cubicBezTo>
                  <a:pt x="809876" y="8815"/>
                  <a:pt x="826548" y="17822"/>
                  <a:pt x="839409" y="32194"/>
                </a:cubicBezTo>
                <a:cubicBezTo>
                  <a:pt x="852270" y="46662"/>
                  <a:pt x="858748" y="69753"/>
                  <a:pt x="858748" y="101468"/>
                </a:cubicBezTo>
                <a:cubicBezTo>
                  <a:pt x="858748" y="130309"/>
                  <a:pt x="854176" y="149759"/>
                  <a:pt x="845125" y="159724"/>
                </a:cubicBezTo>
                <a:cubicBezTo>
                  <a:pt x="835979" y="169689"/>
                  <a:pt x="818069" y="175629"/>
                  <a:pt x="791298" y="177641"/>
                </a:cubicBezTo>
                <a:cubicBezTo>
                  <a:pt x="815497" y="182336"/>
                  <a:pt x="831787" y="188660"/>
                  <a:pt x="840171" y="196708"/>
                </a:cubicBezTo>
                <a:cubicBezTo>
                  <a:pt x="848459" y="204661"/>
                  <a:pt x="853604" y="211943"/>
                  <a:pt x="855700" y="218554"/>
                </a:cubicBezTo>
                <a:cubicBezTo>
                  <a:pt x="856700" y="221908"/>
                  <a:pt x="857462" y="228160"/>
                  <a:pt x="857974" y="237322"/>
                </a:cubicBezTo>
                <a:lnTo>
                  <a:pt x="858025" y="239717"/>
                </a:lnTo>
                <a:lnTo>
                  <a:pt x="744579" y="239717"/>
                </a:lnTo>
                <a:lnTo>
                  <a:pt x="743605" y="223896"/>
                </a:lnTo>
                <a:cubicBezTo>
                  <a:pt x="742616" y="217740"/>
                  <a:pt x="741140" y="213476"/>
                  <a:pt x="739187" y="211081"/>
                </a:cubicBezTo>
                <a:cubicBezTo>
                  <a:pt x="735185" y="206386"/>
                  <a:pt x="724801" y="203990"/>
                  <a:pt x="707939" y="203990"/>
                </a:cubicBezTo>
                <a:lnTo>
                  <a:pt x="707939" y="239717"/>
                </a:lnTo>
                <a:lnTo>
                  <a:pt x="585614" y="239717"/>
                </a:lnTo>
                <a:lnTo>
                  <a:pt x="585614" y="0"/>
                </a:lnTo>
                <a:close/>
                <a:moveTo>
                  <a:pt x="318767" y="0"/>
                </a:moveTo>
                <a:cubicBezTo>
                  <a:pt x="377643" y="0"/>
                  <a:pt x="436614" y="0"/>
                  <a:pt x="495585" y="0"/>
                </a:cubicBezTo>
                <a:lnTo>
                  <a:pt x="540710" y="239717"/>
                </a:lnTo>
                <a:lnTo>
                  <a:pt x="278499" y="239717"/>
                </a:lnTo>
                <a:lnTo>
                  <a:pt x="318767" y="0"/>
                </a:lnTo>
                <a:close/>
                <a:moveTo>
                  <a:pt x="2381" y="0"/>
                </a:moveTo>
                <a:cubicBezTo>
                  <a:pt x="43537" y="0"/>
                  <a:pt x="84598" y="0"/>
                  <a:pt x="125658" y="0"/>
                </a:cubicBezTo>
                <a:cubicBezTo>
                  <a:pt x="158907" y="0"/>
                  <a:pt x="184534" y="2108"/>
                  <a:pt x="202445" y="6228"/>
                </a:cubicBezTo>
                <a:cubicBezTo>
                  <a:pt x="220355" y="10348"/>
                  <a:pt x="233883" y="16289"/>
                  <a:pt x="242838" y="24050"/>
                </a:cubicBezTo>
                <a:cubicBezTo>
                  <a:pt x="251889" y="31907"/>
                  <a:pt x="257986" y="41296"/>
                  <a:pt x="261130" y="52411"/>
                </a:cubicBezTo>
                <a:cubicBezTo>
                  <a:pt x="264369" y="63526"/>
                  <a:pt x="265989" y="80676"/>
                  <a:pt x="265989" y="103959"/>
                </a:cubicBezTo>
                <a:cubicBezTo>
                  <a:pt x="265989" y="114691"/>
                  <a:pt x="265989" y="125518"/>
                  <a:pt x="265989" y="136345"/>
                </a:cubicBezTo>
                <a:cubicBezTo>
                  <a:pt x="265989" y="160011"/>
                  <a:pt x="262845" y="177354"/>
                  <a:pt x="256652" y="188181"/>
                </a:cubicBezTo>
                <a:cubicBezTo>
                  <a:pt x="250460" y="199008"/>
                  <a:pt x="239123" y="207344"/>
                  <a:pt x="222546" y="213189"/>
                </a:cubicBezTo>
                <a:cubicBezTo>
                  <a:pt x="205970" y="219033"/>
                  <a:pt x="184344" y="221908"/>
                  <a:pt x="157573" y="221908"/>
                </a:cubicBezTo>
                <a:cubicBezTo>
                  <a:pt x="146617" y="221908"/>
                  <a:pt x="135661" y="221908"/>
                  <a:pt x="124801" y="221908"/>
                </a:cubicBezTo>
                <a:lnTo>
                  <a:pt x="124801" y="239717"/>
                </a:lnTo>
                <a:lnTo>
                  <a:pt x="2381" y="239717"/>
                </a:lnTo>
                <a:lnTo>
                  <a:pt x="2381" y="0"/>
                </a:lnTo>
                <a:close/>
              </a:path>
            </a:pathLst>
          </a:custGeom>
          <a:solidFill>
            <a:srgbClr val="9B552C"/>
          </a:solidFill>
          <a:ln>
            <a:noFill/>
          </a:ln>
        </p:spPr>
        <p:txBody>
          <a:bodyPr tIns="29700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5400" dirty="0">
                <a:solidFill>
                  <a:schemeClr val="bg1"/>
                </a:solidFill>
                <a:latin typeface="Impact" panose="020B0806030902050204" pitchFamily="34" charset="0"/>
              </a:rPr>
              <a:t>01</a:t>
            </a:r>
            <a:endParaRPr lang="zh-CN" altLang="en-US" sz="5400" dirty="0">
              <a:solidFill>
                <a:schemeClr val="bg1"/>
              </a:solidFill>
              <a:latin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6" presetClass="entr" presetSubtype="21"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7"/>
                                        </p:tgtEl>
                                        <p:attrNameLst>
                                          <p:attrName>style.visibility</p:attrName>
                                        </p:attrNameLst>
                                      </p:cBhvr>
                                      <p:to>
                                        <p:strVal val="visible"/>
                                      </p:to>
                                    </p:set>
                                    <p:anim calcmode="lin" valueType="num">
                                      <p:cBhvr>
                                        <p:cTn id="19" dur="75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0" dur="750" fill="hold"/>
                                        <p:tgtEl>
                                          <p:spTgt spid="17"/>
                                        </p:tgtEl>
                                        <p:attrNameLst>
                                          <p:attrName>ppt_y</p:attrName>
                                        </p:attrNameLst>
                                      </p:cBhvr>
                                      <p:tavLst>
                                        <p:tav tm="0">
                                          <p:val>
                                            <p:strVal val="#ppt_y"/>
                                          </p:val>
                                        </p:tav>
                                        <p:tav tm="100000">
                                          <p:val>
                                            <p:strVal val="#ppt_y"/>
                                          </p:val>
                                        </p:tav>
                                      </p:tavLst>
                                    </p:anim>
                                    <p:anim calcmode="lin" valueType="num">
                                      <p:cBhvr>
                                        <p:cTn id="21" dur="75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2" dur="75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75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 y="0"/>
            <a:ext cx="9145588" cy="5145088"/>
          </a:xfrm>
          <a:prstGeom prst="rect">
            <a:avLst/>
          </a:prstGeom>
          <a:noFill/>
          <a:extLst>
            <a:ext uri="{909E8E84-426E-40DD-AFC4-6F175D3DCCD1}">
              <a14:hiddenFill xmlns:a14="http://schemas.microsoft.com/office/drawing/2010/main">
                <a:solidFill>
                  <a:srgbClr val="FFFFFF"/>
                </a:solidFill>
              </a14:hiddenFill>
            </a:ext>
          </a:extLst>
        </p:spPr>
      </p:pic>
      <p:sp>
        <p:nvSpPr>
          <p:cNvPr id="15" name="任意多边形 14"/>
          <p:cNvSpPr/>
          <p:nvPr/>
        </p:nvSpPr>
        <p:spPr>
          <a:xfrm>
            <a:off x="3428876" y="1558131"/>
            <a:ext cx="4900613" cy="1801812"/>
          </a:xfrm>
          <a:custGeom>
            <a:avLst/>
            <a:gdLst>
              <a:gd name="connsiteX0" fmla="*/ 1112071 w 4901184"/>
              <a:gd name="connsiteY0" fmla="*/ 0 h 1801368"/>
              <a:gd name="connsiteX1" fmla="*/ 4901184 w 4901184"/>
              <a:gd name="connsiteY1" fmla="*/ 0 h 1801368"/>
              <a:gd name="connsiteX2" fmla="*/ 4901184 w 4901184"/>
              <a:gd name="connsiteY2" fmla="*/ 1008251 h 1801368"/>
              <a:gd name="connsiteX3" fmla="*/ 3799357 w 4901184"/>
              <a:gd name="connsiteY3" fmla="*/ 1801368 h 1801368"/>
              <a:gd name="connsiteX4" fmla="*/ 0 w 4901184"/>
              <a:gd name="connsiteY4" fmla="*/ 1801368 h 1801368"/>
              <a:gd name="connsiteX5" fmla="*/ 0 w 4901184"/>
              <a:gd name="connsiteY5" fmla="*/ 800490 h 180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1184" h="1801368">
                <a:moveTo>
                  <a:pt x="1112071" y="0"/>
                </a:moveTo>
                <a:lnTo>
                  <a:pt x="4901184" y="0"/>
                </a:lnTo>
                <a:lnTo>
                  <a:pt x="4901184" y="1008251"/>
                </a:lnTo>
                <a:lnTo>
                  <a:pt x="3799357" y="1801368"/>
                </a:lnTo>
                <a:lnTo>
                  <a:pt x="0" y="1801368"/>
                </a:lnTo>
                <a:lnTo>
                  <a:pt x="0" y="800490"/>
                </a:lnTo>
                <a:close/>
              </a:path>
            </a:pathLst>
          </a:custGeom>
          <a:solidFill>
            <a:schemeClr val="bg1">
              <a:alpha val="40000"/>
            </a:schemeClr>
          </a:solidFill>
          <a:ln w="12700" cap="flat" cmpd="sng" algn="ctr">
            <a:noFill/>
            <a:prstDash val="solid"/>
            <a:miter lim="800000"/>
          </a:ln>
          <a:effectLst/>
        </p:spPr>
        <p:txBody>
          <a:bodyPr lIns="91314" tIns="45650" rIns="91314" bIns="45650" anchor="ctr"/>
          <a:lstStyle/>
          <a:p>
            <a:pPr algn="ctr" defTabSz="912495" eaLnBrk="1" fontAlgn="auto" hangingPunct="1">
              <a:spcBef>
                <a:spcPts val="0"/>
              </a:spcBef>
              <a:spcAft>
                <a:spcPts val="0"/>
              </a:spcAft>
              <a:defRPr/>
            </a:pPr>
            <a:endParaRPr lang="zh-CN" altLang="en-US" kern="0">
              <a:solidFill>
                <a:prstClr val="white"/>
              </a:solidFill>
              <a:latin typeface="Calibri" panose="020F0502020204030204"/>
              <a:ea typeface="幼圆"/>
            </a:endParaRPr>
          </a:p>
        </p:txBody>
      </p:sp>
      <p:cxnSp>
        <p:nvCxnSpPr>
          <p:cNvPr id="16" name="直接连接符 15"/>
          <p:cNvCxnSpPr/>
          <p:nvPr/>
        </p:nvCxnSpPr>
        <p:spPr>
          <a:xfrm flipH="1">
            <a:off x="2925638" y="1200944"/>
            <a:ext cx="2103437" cy="1517650"/>
          </a:xfrm>
          <a:prstGeom prst="line">
            <a:avLst/>
          </a:prstGeom>
          <a:noFill/>
          <a:ln w="12700" cap="flat" cmpd="sng" algn="ctr">
            <a:solidFill>
              <a:schemeClr val="bg1"/>
            </a:solidFill>
            <a:prstDash val="solid"/>
            <a:miter lim="800000"/>
          </a:ln>
          <a:effectLst/>
        </p:spPr>
      </p:cxnSp>
      <p:cxnSp>
        <p:nvCxnSpPr>
          <p:cNvPr id="17" name="直接连接符 16"/>
          <p:cNvCxnSpPr/>
          <p:nvPr/>
        </p:nvCxnSpPr>
        <p:spPr>
          <a:xfrm flipH="1">
            <a:off x="6683250" y="2226468"/>
            <a:ext cx="2103438" cy="1517650"/>
          </a:xfrm>
          <a:prstGeom prst="line">
            <a:avLst/>
          </a:prstGeom>
          <a:noFill/>
          <a:ln w="12700" cap="flat" cmpd="sng" algn="ctr">
            <a:solidFill>
              <a:schemeClr val="bg1"/>
            </a:solidFill>
            <a:prstDash val="solid"/>
            <a:miter lim="800000"/>
          </a:ln>
          <a:effectLst/>
        </p:spPr>
      </p:cxnSp>
      <p:sp>
        <p:nvSpPr>
          <p:cNvPr id="18" name="TextBox 21"/>
          <p:cNvSpPr txBox="1"/>
          <p:nvPr/>
        </p:nvSpPr>
        <p:spPr>
          <a:xfrm>
            <a:off x="4471007" y="1974059"/>
            <a:ext cx="4231668" cy="643890"/>
          </a:xfrm>
          <a:prstGeom prst="rect">
            <a:avLst/>
          </a:prstGeom>
          <a:noFill/>
        </p:spPr>
        <p:txBody>
          <a:bodyPr wrap="square" lIns="91190" tIns="45578" rIns="91190" bIns="45578" rtlCol="0">
            <a:spAutoFit/>
          </a:bodyPr>
          <a:lstStyle/>
          <a:p>
            <a:pPr algn="l" eaLnBrk="1" hangingPunct="1"/>
            <a:r>
              <a:rPr lang="zh-CN" altLang="en-US" sz="3600" b="1" dirty="0" smtClean="0">
                <a:solidFill>
                  <a:srgbClr val="381E0A"/>
                </a:solidFill>
                <a:latin typeface="微软雅黑" panose="020B0503020204020204" pitchFamily="34" charset="-122"/>
                <a:ea typeface="微软雅黑" panose="020B0503020204020204" pitchFamily="34" charset="-122"/>
              </a:rPr>
              <a:t>感谢聆听 </a:t>
            </a:r>
            <a:endParaRPr lang="zh-CN" altLang="en-US" sz="3600" b="1" dirty="0">
              <a:solidFill>
                <a:srgbClr val="381E0A"/>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4169419" y="2953786"/>
            <a:ext cx="2865120" cy="299085"/>
          </a:xfrm>
          <a:prstGeom prst="rect">
            <a:avLst/>
          </a:prstGeom>
          <a:noFill/>
        </p:spPr>
        <p:txBody>
          <a:bodyPr wrap="none" rtlCol="0">
            <a:spAutoFit/>
          </a:bodyPr>
          <a:lstStyle/>
          <a:p>
            <a:r>
              <a:rPr lang="zh-CN" altLang="en-US" dirty="0"/>
              <a:t>泰兴法院《民法典》宣讲团      张展 </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500"/>
                                        <p:tgtEl>
                                          <p:spTgt spid="17"/>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left)">
                                      <p:cBhvr>
                                        <p:cTn id="22" dur="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Administrator\Desktop\法院人物.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67881" y="1048220"/>
            <a:ext cx="2871572" cy="4090441"/>
          </a:xfrm>
          <a:prstGeom prst="rect">
            <a:avLst/>
          </a:prstGeom>
          <a:noFill/>
          <a:extLst>
            <a:ext uri="{909E8E84-426E-40DD-AFC4-6F175D3DCCD1}">
              <a14:hiddenFill xmlns:a14="http://schemas.microsoft.com/office/drawing/2010/main">
                <a:solidFill>
                  <a:srgbClr val="FFFFFF"/>
                </a:solidFill>
              </a14:hiddenFill>
            </a:ext>
          </a:extLst>
        </p:spPr>
      </p:pic>
      <p:sp>
        <p:nvSpPr>
          <p:cNvPr id="100" name="文本框 99"/>
          <p:cNvSpPr txBox="1"/>
          <p:nvPr/>
        </p:nvSpPr>
        <p:spPr>
          <a:xfrm>
            <a:off x="4447540" y="1612900"/>
            <a:ext cx="4443095" cy="2245360"/>
          </a:xfrm>
          <a:prstGeom prst="rect">
            <a:avLst/>
          </a:prstGeom>
          <a:noFill/>
          <a:ln w="9525">
            <a:noFill/>
          </a:ln>
        </p:spPr>
        <p:txBody>
          <a:bodyPr wrap="square">
            <a:spAutoFit/>
          </a:bodyPr>
          <a:p>
            <a:pPr marL="0" indent="0" algn="l"/>
            <a:r>
              <a:rPr lang="zh-CN" altLang="en-US" sz="2000" b="0">
                <a:latin typeface="宋体" panose="02010600030101010101" pitchFamily="2" charset="-122"/>
                <a:cs typeface="宋体" panose="02010600030101010101" pitchFamily="2" charset="-122"/>
              </a:rPr>
              <a:t>案例：</a:t>
            </a:r>
            <a:endParaRPr lang="zh-CN" altLang="en-US" sz="2000" b="0">
              <a:latin typeface="宋体" panose="02010600030101010101" pitchFamily="2" charset="-122"/>
              <a:cs typeface="宋体" panose="02010600030101010101" pitchFamily="2" charset="-122"/>
            </a:endParaRPr>
          </a:p>
          <a:p>
            <a:pPr marL="0" indent="0" algn="l"/>
            <a:endParaRPr lang="zh-CN" altLang="en-US" sz="2000" b="0">
              <a:latin typeface="宋体" panose="02010600030101010101" pitchFamily="2" charset="-122"/>
              <a:cs typeface="宋体" panose="02010600030101010101" pitchFamily="2" charset="-122"/>
            </a:endParaRPr>
          </a:p>
          <a:p>
            <a:pPr marL="0" indent="0" algn="l"/>
            <a:r>
              <a:rPr lang="en-US" altLang="zh-CN" sz="2000" b="0">
                <a:latin typeface="Calibri" panose="020F0502020204030204" pitchFamily="34" charset="0"/>
                <a:cs typeface="Calibri" panose="020F0502020204030204" pitchFamily="34" charset="0"/>
              </a:rPr>
              <a:t>6</a:t>
            </a:r>
            <a:r>
              <a:rPr lang="zh-CN" altLang="en-US" sz="2000" b="0">
                <a:latin typeface="宋体" panose="02010600030101010101" pitchFamily="2" charset="-122"/>
                <a:cs typeface="宋体" panose="02010600030101010101" pitchFamily="2" charset="-122"/>
              </a:rPr>
              <a:t>岁的小明为了买零食吃，偷拿父亲一只两万多元的手表卖给一家修表店，家长知道后认为孩子还不懂事，希望退钱后店家把手表归还。小明父母能要回手表呢？</a:t>
            </a:r>
            <a:endParaRPr lang="zh-CN" altLang="en-US" sz="2000"/>
          </a:p>
        </p:txBody>
      </p:sp>
      <p:sp>
        <p:nvSpPr>
          <p:cNvPr id="4" name="矩形 4"/>
          <p:cNvSpPr/>
          <p:nvPr/>
        </p:nvSpPr>
        <p:spPr>
          <a:xfrm>
            <a:off x="187960" y="94615"/>
            <a:ext cx="3293745" cy="384175"/>
          </a:xfrm>
          <a:custGeom>
            <a:avLst/>
            <a:gdLst/>
            <a:ahLst/>
            <a:cxnLst/>
            <a:rect l="l" t="t" r="r" b="b"/>
            <a:pathLst>
              <a:path w="4728554" h="720080">
                <a:moveTo>
                  <a:pt x="0" y="0"/>
                </a:moveTo>
                <a:lnTo>
                  <a:pt x="4728554" y="0"/>
                </a:lnTo>
                <a:lnTo>
                  <a:pt x="4728554" y="10838"/>
                </a:lnTo>
                <a:lnTo>
                  <a:pt x="4587607" y="720080"/>
                </a:lnTo>
                <a:lnTo>
                  <a:pt x="134901" y="720080"/>
                </a:lnTo>
                <a:close/>
              </a:path>
            </a:pathLst>
          </a:custGeom>
          <a:solidFill>
            <a:srgbClr val="934D19"/>
          </a:solidFill>
          <a:ln w="25400" cap="flat" cmpd="sng" algn="ctr">
            <a:noFill/>
            <a:prstDash val="solid"/>
          </a:ln>
          <a:effectLst/>
        </p:spPr>
        <p:txBody>
          <a:bodyPr anchor="ctr"/>
          <a:p>
            <a:pPr algn="ctr" defTabSz="913765">
              <a:defRPr/>
            </a:pPr>
            <a:r>
              <a:rPr lang="zh-CN" altLang="en-US" sz="1800" kern="0" dirty="0">
                <a:solidFill>
                  <a:sysClr val="window" lastClr="FFFFFF"/>
                </a:solidFill>
                <a:latin typeface="微软雅黑" panose="020B0503020204020204" pitchFamily="34" charset="-122"/>
                <a:ea typeface="宋体" panose="02010600030101010101" pitchFamily="2" charset="-122"/>
              </a:rPr>
              <a:t>泰兴法院《民法典》宣讲团</a:t>
            </a:r>
            <a:endParaRPr lang="zh-CN" altLang="en-US" sz="1800" kern="0" dirty="0">
              <a:solidFill>
                <a:sysClr val="window" lastClr="FFFFFF"/>
              </a:solidFill>
              <a:latin typeface="微软雅黑" panose="020B0503020204020204" pitchFamily="34"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anim calcmode="lin" valueType="num">
                                      <p:cBhvr>
                                        <p:cTn id="8" dur="1000" fill="hold"/>
                                        <p:tgtEl>
                                          <p:spTgt spid="5123"/>
                                        </p:tgtEl>
                                        <p:attrNameLst>
                                          <p:attrName>ppt_x</p:attrName>
                                        </p:attrNameLst>
                                      </p:cBhvr>
                                      <p:tavLst>
                                        <p:tav tm="0">
                                          <p:val>
                                            <p:strVal val="#ppt_x"/>
                                          </p:val>
                                        </p:tav>
                                        <p:tav tm="100000">
                                          <p:val>
                                            <p:strVal val="#ppt_x"/>
                                          </p:val>
                                        </p:tav>
                                      </p:tavLst>
                                    </p:anim>
                                    <p:anim calcmode="lin" valueType="num">
                                      <p:cBhvr>
                                        <p:cTn id="9"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4"/>
          <p:cNvSpPr/>
          <p:nvPr/>
        </p:nvSpPr>
        <p:spPr>
          <a:xfrm>
            <a:off x="187960" y="94615"/>
            <a:ext cx="3293745" cy="384175"/>
          </a:xfrm>
          <a:custGeom>
            <a:avLst/>
            <a:gdLst/>
            <a:ahLst/>
            <a:cxnLst/>
            <a:rect l="l" t="t" r="r" b="b"/>
            <a:pathLst>
              <a:path w="4728554" h="720080">
                <a:moveTo>
                  <a:pt x="0" y="0"/>
                </a:moveTo>
                <a:lnTo>
                  <a:pt x="4728554" y="0"/>
                </a:lnTo>
                <a:lnTo>
                  <a:pt x="4728554" y="10838"/>
                </a:lnTo>
                <a:lnTo>
                  <a:pt x="4587607" y="720080"/>
                </a:lnTo>
                <a:lnTo>
                  <a:pt x="134901" y="720080"/>
                </a:lnTo>
                <a:close/>
              </a:path>
            </a:pathLst>
          </a:custGeom>
          <a:solidFill>
            <a:srgbClr val="934D19"/>
          </a:solidFill>
          <a:ln w="25400" cap="flat" cmpd="sng" algn="ctr">
            <a:noFill/>
            <a:prstDash val="solid"/>
          </a:ln>
          <a:effectLst/>
        </p:spPr>
        <p:txBody>
          <a:bodyPr anchor="ctr"/>
          <a:p>
            <a:pPr algn="ctr" defTabSz="913765">
              <a:defRPr/>
            </a:pPr>
            <a:r>
              <a:rPr lang="zh-CN" altLang="en-US" sz="1800" kern="0" dirty="0">
                <a:solidFill>
                  <a:sysClr val="window" lastClr="FFFFFF"/>
                </a:solidFill>
                <a:latin typeface="微软雅黑" panose="020B0503020204020204" pitchFamily="34" charset="-122"/>
                <a:ea typeface="宋体" panose="02010600030101010101" pitchFamily="2" charset="-122"/>
              </a:rPr>
              <a:t>泰兴法院《民法典》宣讲团</a:t>
            </a:r>
            <a:endParaRPr lang="zh-CN" altLang="en-US" sz="1800" kern="0" dirty="0">
              <a:solidFill>
                <a:sysClr val="window" lastClr="FFFFFF"/>
              </a:solidFill>
              <a:latin typeface="微软雅黑" panose="020B0503020204020204" pitchFamily="34" charset="-122"/>
              <a:ea typeface="宋体" panose="02010600030101010101" pitchFamily="2" charset="-122"/>
            </a:endParaRPr>
          </a:p>
        </p:txBody>
      </p:sp>
      <p:sp>
        <p:nvSpPr>
          <p:cNvPr id="100" name="文本框 99"/>
          <p:cNvSpPr txBox="1"/>
          <p:nvPr/>
        </p:nvSpPr>
        <p:spPr>
          <a:xfrm>
            <a:off x="2284095" y="3577907"/>
            <a:ext cx="5080000" cy="583565"/>
          </a:xfrm>
          <a:prstGeom prst="rect">
            <a:avLst/>
          </a:prstGeom>
          <a:noFill/>
          <a:ln w="9525">
            <a:noFill/>
          </a:ln>
        </p:spPr>
        <p:txBody>
          <a:bodyPr>
            <a:spAutoFit/>
          </a:bodyPr>
          <a:p>
            <a:pPr marL="0" indent="406400" algn="l"/>
            <a:r>
              <a:rPr lang="zh-CN" altLang="en-US" sz="1600" b="0">
                <a:latin typeface="宋体" panose="02010600030101010101" pitchFamily="2" charset="-122"/>
                <a:cs typeface="宋体" panose="02010600030101010101" pitchFamily="2" charset="-122"/>
              </a:rPr>
              <a:t>民法典第</a:t>
            </a:r>
            <a:r>
              <a:rPr lang="en-US" altLang="zh-CN" sz="1600" b="0">
                <a:latin typeface="Calibri" panose="020F0502020204030204" pitchFamily="34" charset="0"/>
                <a:cs typeface="Calibri" panose="020F0502020204030204" pitchFamily="34" charset="0"/>
              </a:rPr>
              <a:t>20</a:t>
            </a:r>
            <a:r>
              <a:rPr lang="zh-CN" altLang="en-US" sz="1600" b="0">
                <a:latin typeface="宋体" panose="02010600030101010101" pitchFamily="2" charset="-122"/>
                <a:cs typeface="宋体" panose="02010600030101010101" pitchFamily="2" charset="-122"/>
              </a:rPr>
              <a:t>条规定，不满</a:t>
            </a:r>
            <a:r>
              <a:rPr lang="en-US" altLang="zh-CN" sz="1600" b="0">
                <a:latin typeface="Calibri" panose="020F0502020204030204" pitchFamily="34" charset="0"/>
                <a:cs typeface="Calibri" panose="020F0502020204030204" pitchFamily="34" charset="0"/>
              </a:rPr>
              <a:t>8</a:t>
            </a:r>
            <a:r>
              <a:rPr lang="zh-CN" altLang="en-US" sz="1600" b="0">
                <a:latin typeface="宋体" panose="02010600030101010101" pitchFamily="2" charset="-122"/>
                <a:cs typeface="宋体" panose="02010600030101010101" pitchFamily="2" charset="-122"/>
              </a:rPr>
              <a:t>周岁的未成年人为无民事行为能力人，由其法定代理人代理实施民事法律行为。</a:t>
            </a:r>
            <a:endParaRPr lang="zh-CN" altLang="en-US"/>
          </a:p>
        </p:txBody>
      </p:sp>
      <p:pic>
        <p:nvPicPr>
          <p:cNvPr id="3" name="图片 2"/>
          <p:cNvPicPr>
            <a:picLocks noChangeAspect="1"/>
          </p:cNvPicPr>
          <p:nvPr/>
        </p:nvPicPr>
        <p:blipFill>
          <a:blip r:embed="rId1"/>
          <a:stretch>
            <a:fillRect/>
          </a:stretch>
        </p:blipFill>
        <p:spPr>
          <a:xfrm>
            <a:off x="5002530" y="915670"/>
            <a:ext cx="2933065" cy="2369820"/>
          </a:xfrm>
          <a:prstGeom prst="rect">
            <a:avLst/>
          </a:prstGeom>
        </p:spPr>
      </p:pic>
      <p:pic>
        <p:nvPicPr>
          <p:cNvPr id="5" name="图片 4"/>
          <p:cNvPicPr>
            <a:picLocks noChangeAspect="1"/>
          </p:cNvPicPr>
          <p:nvPr/>
        </p:nvPicPr>
        <p:blipFill>
          <a:blip r:embed="rId2"/>
          <a:stretch>
            <a:fillRect/>
          </a:stretch>
        </p:blipFill>
        <p:spPr>
          <a:xfrm>
            <a:off x="773430" y="915670"/>
            <a:ext cx="3646170" cy="23920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 y="0"/>
            <a:ext cx="9145588" cy="5145088"/>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直接连接符 7"/>
          <p:cNvCxnSpPr>
            <a:cxnSpLocks noChangeShapeType="1"/>
          </p:cNvCxnSpPr>
          <p:nvPr>
            <p:custDataLst>
              <p:tags r:id="rId2"/>
            </p:custDataLst>
          </p:nvPr>
        </p:nvCxnSpPr>
        <p:spPr bwMode="auto">
          <a:xfrm>
            <a:off x="3767337" y="2317008"/>
            <a:ext cx="4698206" cy="1191"/>
          </a:xfrm>
          <a:prstGeom prst="line">
            <a:avLst/>
          </a:prstGeom>
          <a:noFill/>
          <a:ln w="9525" algn="ctr">
            <a:solidFill>
              <a:srgbClr val="D9D9D9"/>
            </a:solidFill>
            <a:round/>
          </a:ln>
          <a:extLst>
            <a:ext uri="{909E8E84-426E-40DD-AFC4-6F175D3DCCD1}">
              <a14:hiddenFill xmlns:a14="http://schemas.microsoft.com/office/drawing/2010/main">
                <a:noFill/>
              </a14:hiddenFill>
            </a:ext>
          </a:extLst>
        </p:spPr>
      </p:cxnSp>
      <p:cxnSp>
        <p:nvCxnSpPr>
          <p:cNvPr id="16" name="直接连接符 8"/>
          <p:cNvCxnSpPr>
            <a:cxnSpLocks noChangeShapeType="1"/>
          </p:cNvCxnSpPr>
          <p:nvPr>
            <p:custDataLst>
              <p:tags r:id="rId3"/>
            </p:custDataLst>
          </p:nvPr>
        </p:nvCxnSpPr>
        <p:spPr bwMode="auto">
          <a:xfrm>
            <a:off x="3875684" y="3833713"/>
            <a:ext cx="4698206" cy="2381"/>
          </a:xfrm>
          <a:prstGeom prst="line">
            <a:avLst/>
          </a:prstGeom>
          <a:noFill/>
          <a:ln w="9525" algn="ctr">
            <a:solidFill>
              <a:srgbClr val="D9D9D9"/>
            </a:solidFill>
            <a:round/>
          </a:ln>
          <a:extLst>
            <a:ext uri="{909E8E84-426E-40DD-AFC4-6F175D3DCCD1}">
              <a14:hiddenFill xmlns:a14="http://schemas.microsoft.com/office/drawing/2010/main">
                <a:noFill/>
              </a14:hiddenFill>
            </a:ext>
          </a:extLst>
        </p:spPr>
      </p:cxnSp>
      <p:sp>
        <p:nvSpPr>
          <p:cNvPr id="17" name="文本框 16"/>
          <p:cNvSpPr txBox="1"/>
          <p:nvPr>
            <p:custDataLst>
              <p:tags r:id="rId4"/>
            </p:custDataLst>
          </p:nvPr>
        </p:nvSpPr>
        <p:spPr>
          <a:xfrm>
            <a:off x="3766702" y="2596008"/>
            <a:ext cx="4914900" cy="960437"/>
          </a:xfrm>
          <a:prstGeom prst="rect">
            <a:avLst/>
          </a:prstGeom>
          <a:noFill/>
        </p:spPr>
        <p:txBody>
          <a:bodyPr/>
          <a:lstStyle>
            <a:defPPr>
              <a:defRPr lang="zh-CN"/>
            </a:defPPr>
            <a:lvl1pPr algn="r">
              <a:defRPr sz="3600">
                <a:gradFill flip="none" rotWithShape="1">
                  <a:gsLst>
                    <a:gs pos="0">
                      <a:schemeClr val="accent1"/>
                    </a:gs>
                    <a:gs pos="100000">
                      <a:schemeClr val="accent1">
                        <a:lumMod val="50000"/>
                      </a:schemeClr>
                    </a:gs>
                  </a:gsLst>
                  <a:lin ang="0" scaled="1"/>
                  <a:tileRect/>
                </a:gradFill>
                <a:latin typeface="Gungsuh" panose="02030600000101010101" pitchFamily="18" charset="-127"/>
                <a:ea typeface="华文琥珀" panose="02010800040101010101" pitchFamily="2" charset="-122"/>
              </a:defRPr>
            </a:lvl1pPr>
          </a:lstStyle>
          <a:p>
            <a:pPr algn="l" eaLnBrk="1" hangingPunct="1">
              <a:defRPr/>
            </a:pPr>
            <a:r>
              <a:rPr lang="zh-CN" altLang="en-US" b="1" dirty="0" smtClean="0">
                <a:solidFill>
                  <a:schemeClr val="bg1"/>
                </a:solidFill>
                <a:latin typeface="微软雅黑" panose="020B0503020204020204" pitchFamily="34" charset="-122"/>
                <a:ea typeface="微软雅黑" panose="020B0503020204020204" pitchFamily="34" charset="-122"/>
              </a:rPr>
              <a:t>满</a:t>
            </a:r>
            <a:r>
              <a:rPr lang="en-US" altLang="zh-CN" b="1" dirty="0" smtClean="0">
                <a:solidFill>
                  <a:schemeClr val="bg1"/>
                </a:solidFill>
                <a:latin typeface="微软雅黑" panose="020B0503020204020204" pitchFamily="34" charset="-122"/>
                <a:ea typeface="微软雅黑" panose="020B0503020204020204" pitchFamily="34" charset="-122"/>
              </a:rPr>
              <a:t>8</a:t>
            </a:r>
            <a:r>
              <a:rPr lang="zh-CN" altLang="en-US" b="1" dirty="0" smtClean="0">
                <a:solidFill>
                  <a:schemeClr val="bg1"/>
                </a:solidFill>
                <a:latin typeface="微软雅黑" panose="020B0503020204020204" pitchFamily="34" charset="-122"/>
                <a:ea typeface="微软雅黑" panose="020B0503020204020204" pitchFamily="34" charset="-122"/>
              </a:rPr>
              <a:t>周岁</a:t>
            </a:r>
            <a:endParaRPr lang="zh-CN" altLang="en-US" b="1" dirty="0" smtClean="0">
              <a:solidFill>
                <a:schemeClr val="bg1"/>
              </a:solidFill>
              <a:latin typeface="微软雅黑" panose="020B0503020204020204" pitchFamily="34" charset="-122"/>
              <a:ea typeface="微软雅黑" panose="020B0503020204020204" pitchFamily="34" charset="-122"/>
            </a:endParaRPr>
          </a:p>
          <a:p>
            <a:pPr algn="l" eaLnBrk="1" hangingPunct="1">
              <a:defRPr/>
            </a:pPr>
            <a:r>
              <a:rPr lang="zh-CN" altLang="en-US" b="1" dirty="0" smtClean="0">
                <a:solidFill>
                  <a:schemeClr val="bg1"/>
                </a:solidFill>
                <a:latin typeface="微软雅黑" panose="020B0503020204020204" pitchFamily="34" charset="-122"/>
                <a:ea typeface="微软雅黑" panose="020B0503020204020204" pitchFamily="34" charset="-122"/>
              </a:rPr>
              <a:t>限制民事行为能力人</a:t>
            </a:r>
            <a:endParaRPr lang="zh-CN" altLang="en-US" b="1" dirty="0" smtClean="0">
              <a:solidFill>
                <a:schemeClr val="bg1"/>
              </a:solidFill>
              <a:latin typeface="微软雅黑" panose="020B0503020204020204" pitchFamily="34" charset="-122"/>
              <a:ea typeface="微软雅黑" panose="020B0503020204020204" pitchFamily="34" charset="-122"/>
            </a:endParaRPr>
          </a:p>
        </p:txBody>
      </p:sp>
      <p:sp>
        <p:nvSpPr>
          <p:cNvPr id="18" name="任意多边形 15"/>
          <p:cNvSpPr/>
          <p:nvPr>
            <p:custDataLst>
              <p:tags r:id="rId5"/>
            </p:custDataLst>
          </p:nvPr>
        </p:nvSpPr>
        <p:spPr bwMode="auto">
          <a:xfrm>
            <a:off x="5684243" y="967333"/>
            <a:ext cx="864394" cy="1042988"/>
          </a:xfrm>
          <a:custGeom>
            <a:avLst/>
            <a:gdLst>
              <a:gd name="T0" fmla="*/ 0 w 1153318"/>
              <a:gd name="T1" fmla="*/ 0 h 1389644"/>
              <a:gd name="T2" fmla="*/ 1153318 w 1153318"/>
              <a:gd name="T3" fmla="*/ 1389644 h 1389644"/>
            </a:gdLst>
            <a:ahLst/>
            <a:cxnLst/>
            <a:rect l="T0" t="T1" r="T2" b="T3"/>
            <a:pathLst>
              <a:path w="1153318" h="1389644">
                <a:moveTo>
                  <a:pt x="0" y="239717"/>
                </a:moveTo>
                <a:lnTo>
                  <a:pt x="2381" y="239717"/>
                </a:lnTo>
                <a:lnTo>
                  <a:pt x="2381" y="371475"/>
                </a:lnTo>
                <a:cubicBezTo>
                  <a:pt x="43156" y="371475"/>
                  <a:pt x="83931" y="371475"/>
                  <a:pt x="124801" y="371475"/>
                </a:cubicBezTo>
                <a:lnTo>
                  <a:pt x="124801" y="239717"/>
                </a:lnTo>
                <a:lnTo>
                  <a:pt x="278499" y="239717"/>
                </a:lnTo>
                <a:lnTo>
                  <a:pt x="256367" y="371475"/>
                </a:lnTo>
                <a:cubicBezTo>
                  <a:pt x="298475" y="371475"/>
                  <a:pt x="340679" y="371475"/>
                  <a:pt x="382788" y="371475"/>
                </a:cubicBezTo>
                <a:cubicBezTo>
                  <a:pt x="385265" y="349246"/>
                  <a:pt x="387742" y="327017"/>
                  <a:pt x="390219" y="304788"/>
                </a:cubicBezTo>
                <a:cubicBezTo>
                  <a:pt x="404795" y="304788"/>
                  <a:pt x="419371" y="304788"/>
                  <a:pt x="433947" y="304788"/>
                </a:cubicBezTo>
                <a:cubicBezTo>
                  <a:pt x="436138" y="327017"/>
                  <a:pt x="438329" y="349246"/>
                  <a:pt x="440520" y="371475"/>
                </a:cubicBezTo>
                <a:cubicBezTo>
                  <a:pt x="482153" y="371475"/>
                  <a:pt x="523880" y="371475"/>
                  <a:pt x="565512" y="371475"/>
                </a:cubicBezTo>
                <a:lnTo>
                  <a:pt x="540710" y="239717"/>
                </a:lnTo>
                <a:lnTo>
                  <a:pt x="585614" y="239717"/>
                </a:lnTo>
                <a:lnTo>
                  <a:pt x="585614" y="371475"/>
                </a:lnTo>
                <a:cubicBezTo>
                  <a:pt x="626389" y="371475"/>
                  <a:pt x="667164" y="371475"/>
                  <a:pt x="707939" y="371475"/>
                </a:cubicBezTo>
                <a:lnTo>
                  <a:pt x="707939" y="239717"/>
                </a:lnTo>
                <a:lnTo>
                  <a:pt x="744579" y="239717"/>
                </a:lnTo>
                <a:lnTo>
                  <a:pt x="745093" y="248065"/>
                </a:lnTo>
                <a:cubicBezTo>
                  <a:pt x="745093" y="289170"/>
                  <a:pt x="745093" y="330370"/>
                  <a:pt x="745093" y="371475"/>
                </a:cubicBezTo>
                <a:cubicBezTo>
                  <a:pt x="783010" y="371475"/>
                  <a:pt x="820832" y="371475"/>
                  <a:pt x="858748" y="371475"/>
                </a:cubicBezTo>
                <a:cubicBezTo>
                  <a:pt x="858748" y="338898"/>
                  <a:pt x="858748" y="306225"/>
                  <a:pt x="858748" y="273552"/>
                </a:cubicBezTo>
                <a:lnTo>
                  <a:pt x="858025" y="239717"/>
                </a:lnTo>
                <a:lnTo>
                  <a:pt x="958399" y="239717"/>
                </a:lnTo>
                <a:lnTo>
                  <a:pt x="958399" y="371475"/>
                </a:lnTo>
                <a:cubicBezTo>
                  <a:pt x="999174" y="371475"/>
                  <a:pt x="1039949" y="371475"/>
                  <a:pt x="1080724" y="371475"/>
                </a:cubicBezTo>
                <a:lnTo>
                  <a:pt x="1080724" y="239717"/>
                </a:lnTo>
                <a:lnTo>
                  <a:pt x="1149927" y="239717"/>
                </a:lnTo>
                <a:lnTo>
                  <a:pt x="1149927" y="1389644"/>
                </a:lnTo>
                <a:lnTo>
                  <a:pt x="0" y="1389644"/>
                </a:lnTo>
                <a:lnTo>
                  <a:pt x="0" y="239717"/>
                </a:lnTo>
                <a:close/>
                <a:moveTo>
                  <a:pt x="412130" y="82880"/>
                </a:moveTo>
                <a:cubicBezTo>
                  <a:pt x="399650" y="153975"/>
                  <a:pt x="391838" y="206003"/>
                  <a:pt x="388599" y="238867"/>
                </a:cubicBezTo>
                <a:cubicBezTo>
                  <a:pt x="402603" y="238867"/>
                  <a:pt x="416703" y="238867"/>
                  <a:pt x="430708" y="238867"/>
                </a:cubicBezTo>
                <a:cubicBezTo>
                  <a:pt x="424515" y="196804"/>
                  <a:pt x="418323" y="144777"/>
                  <a:pt x="412130" y="82880"/>
                </a:cubicBezTo>
                <a:close/>
                <a:moveTo>
                  <a:pt x="707939" y="63526"/>
                </a:moveTo>
                <a:cubicBezTo>
                  <a:pt x="707939" y="91120"/>
                  <a:pt x="707939" y="118619"/>
                  <a:pt x="707939" y="146214"/>
                </a:cubicBezTo>
                <a:cubicBezTo>
                  <a:pt x="721657" y="146214"/>
                  <a:pt x="731279" y="144681"/>
                  <a:pt x="736805" y="141711"/>
                </a:cubicBezTo>
                <a:cubicBezTo>
                  <a:pt x="742330" y="138740"/>
                  <a:pt x="745093" y="129063"/>
                  <a:pt x="745093" y="112679"/>
                </a:cubicBezTo>
                <a:cubicBezTo>
                  <a:pt x="745093" y="105876"/>
                  <a:pt x="745093" y="99073"/>
                  <a:pt x="745093" y="92270"/>
                </a:cubicBezTo>
                <a:cubicBezTo>
                  <a:pt x="745093" y="80485"/>
                  <a:pt x="742426" y="72724"/>
                  <a:pt x="737091" y="69083"/>
                </a:cubicBezTo>
                <a:cubicBezTo>
                  <a:pt x="731851" y="65442"/>
                  <a:pt x="722038" y="63526"/>
                  <a:pt x="707939" y="63526"/>
                </a:cubicBezTo>
                <a:close/>
                <a:moveTo>
                  <a:pt x="124801" y="63526"/>
                </a:moveTo>
                <a:cubicBezTo>
                  <a:pt x="124801" y="95049"/>
                  <a:pt x="124801" y="126572"/>
                  <a:pt x="124801" y="158095"/>
                </a:cubicBezTo>
                <a:cubicBezTo>
                  <a:pt x="128231" y="158287"/>
                  <a:pt x="131279" y="158382"/>
                  <a:pt x="133756" y="158382"/>
                </a:cubicBezTo>
                <a:cubicBezTo>
                  <a:pt x="144998" y="158382"/>
                  <a:pt x="152810" y="156179"/>
                  <a:pt x="157192" y="151771"/>
                </a:cubicBezTo>
                <a:cubicBezTo>
                  <a:pt x="161479" y="147460"/>
                  <a:pt x="163670" y="138357"/>
                  <a:pt x="163670" y="124560"/>
                </a:cubicBezTo>
                <a:cubicBezTo>
                  <a:pt x="163670" y="114403"/>
                  <a:pt x="163670" y="104247"/>
                  <a:pt x="163670" y="94091"/>
                </a:cubicBezTo>
                <a:cubicBezTo>
                  <a:pt x="163670" y="81347"/>
                  <a:pt x="161193" y="73107"/>
                  <a:pt x="156144" y="69274"/>
                </a:cubicBezTo>
                <a:cubicBezTo>
                  <a:pt x="151095" y="65442"/>
                  <a:pt x="140615" y="63526"/>
                  <a:pt x="124801" y="63526"/>
                </a:cubicBezTo>
                <a:close/>
                <a:moveTo>
                  <a:pt x="885995" y="0"/>
                </a:moveTo>
                <a:cubicBezTo>
                  <a:pt x="975166" y="0"/>
                  <a:pt x="1064242" y="0"/>
                  <a:pt x="1153318" y="0"/>
                </a:cubicBezTo>
                <a:cubicBezTo>
                  <a:pt x="1153318" y="24816"/>
                  <a:pt x="1153318" y="49537"/>
                  <a:pt x="1153318" y="74353"/>
                </a:cubicBezTo>
                <a:cubicBezTo>
                  <a:pt x="1129120" y="74353"/>
                  <a:pt x="1104922" y="74353"/>
                  <a:pt x="1080724" y="74353"/>
                </a:cubicBezTo>
                <a:lnTo>
                  <a:pt x="1080724" y="239717"/>
                </a:lnTo>
                <a:lnTo>
                  <a:pt x="958399" y="239717"/>
                </a:lnTo>
                <a:lnTo>
                  <a:pt x="958399" y="74353"/>
                </a:lnTo>
                <a:cubicBezTo>
                  <a:pt x="934296" y="74353"/>
                  <a:pt x="910098" y="74353"/>
                  <a:pt x="885995" y="74353"/>
                </a:cubicBezTo>
                <a:cubicBezTo>
                  <a:pt x="885995" y="49537"/>
                  <a:pt x="885995" y="24816"/>
                  <a:pt x="885995" y="0"/>
                </a:cubicBezTo>
                <a:close/>
                <a:moveTo>
                  <a:pt x="585614" y="0"/>
                </a:moveTo>
                <a:cubicBezTo>
                  <a:pt x="614480" y="0"/>
                  <a:pt x="643347" y="0"/>
                  <a:pt x="672213" y="0"/>
                </a:cubicBezTo>
                <a:cubicBezTo>
                  <a:pt x="729946" y="0"/>
                  <a:pt x="769006" y="1725"/>
                  <a:pt x="789393" y="5270"/>
                </a:cubicBezTo>
                <a:cubicBezTo>
                  <a:pt x="809876" y="8815"/>
                  <a:pt x="826548" y="17822"/>
                  <a:pt x="839409" y="32194"/>
                </a:cubicBezTo>
                <a:cubicBezTo>
                  <a:pt x="852270" y="46662"/>
                  <a:pt x="858748" y="69753"/>
                  <a:pt x="858748" y="101468"/>
                </a:cubicBezTo>
                <a:cubicBezTo>
                  <a:pt x="858748" y="130309"/>
                  <a:pt x="854176" y="149759"/>
                  <a:pt x="845125" y="159724"/>
                </a:cubicBezTo>
                <a:cubicBezTo>
                  <a:pt x="835979" y="169689"/>
                  <a:pt x="818069" y="175629"/>
                  <a:pt x="791298" y="177641"/>
                </a:cubicBezTo>
                <a:cubicBezTo>
                  <a:pt x="815497" y="182336"/>
                  <a:pt x="831787" y="188660"/>
                  <a:pt x="840171" y="196708"/>
                </a:cubicBezTo>
                <a:cubicBezTo>
                  <a:pt x="848459" y="204661"/>
                  <a:pt x="853604" y="211943"/>
                  <a:pt x="855700" y="218554"/>
                </a:cubicBezTo>
                <a:cubicBezTo>
                  <a:pt x="856700" y="221908"/>
                  <a:pt x="857462" y="228160"/>
                  <a:pt x="857974" y="237322"/>
                </a:cubicBezTo>
                <a:lnTo>
                  <a:pt x="858025" y="239717"/>
                </a:lnTo>
                <a:lnTo>
                  <a:pt x="744579" y="239717"/>
                </a:lnTo>
                <a:lnTo>
                  <a:pt x="743605" y="223896"/>
                </a:lnTo>
                <a:cubicBezTo>
                  <a:pt x="742616" y="217740"/>
                  <a:pt x="741140" y="213476"/>
                  <a:pt x="739187" y="211081"/>
                </a:cubicBezTo>
                <a:cubicBezTo>
                  <a:pt x="735185" y="206386"/>
                  <a:pt x="724801" y="203990"/>
                  <a:pt x="707939" y="203990"/>
                </a:cubicBezTo>
                <a:lnTo>
                  <a:pt x="707939" y="239717"/>
                </a:lnTo>
                <a:lnTo>
                  <a:pt x="585614" y="239717"/>
                </a:lnTo>
                <a:lnTo>
                  <a:pt x="585614" y="0"/>
                </a:lnTo>
                <a:close/>
                <a:moveTo>
                  <a:pt x="318767" y="0"/>
                </a:moveTo>
                <a:cubicBezTo>
                  <a:pt x="377643" y="0"/>
                  <a:pt x="436614" y="0"/>
                  <a:pt x="495585" y="0"/>
                </a:cubicBezTo>
                <a:lnTo>
                  <a:pt x="540710" y="239717"/>
                </a:lnTo>
                <a:lnTo>
                  <a:pt x="278499" y="239717"/>
                </a:lnTo>
                <a:lnTo>
                  <a:pt x="318767" y="0"/>
                </a:lnTo>
                <a:close/>
                <a:moveTo>
                  <a:pt x="2381" y="0"/>
                </a:moveTo>
                <a:cubicBezTo>
                  <a:pt x="43537" y="0"/>
                  <a:pt x="84598" y="0"/>
                  <a:pt x="125658" y="0"/>
                </a:cubicBezTo>
                <a:cubicBezTo>
                  <a:pt x="158907" y="0"/>
                  <a:pt x="184534" y="2108"/>
                  <a:pt x="202445" y="6228"/>
                </a:cubicBezTo>
                <a:cubicBezTo>
                  <a:pt x="220355" y="10348"/>
                  <a:pt x="233883" y="16289"/>
                  <a:pt x="242838" y="24050"/>
                </a:cubicBezTo>
                <a:cubicBezTo>
                  <a:pt x="251889" y="31907"/>
                  <a:pt x="257986" y="41296"/>
                  <a:pt x="261130" y="52411"/>
                </a:cubicBezTo>
                <a:cubicBezTo>
                  <a:pt x="264369" y="63526"/>
                  <a:pt x="265989" y="80676"/>
                  <a:pt x="265989" y="103959"/>
                </a:cubicBezTo>
                <a:cubicBezTo>
                  <a:pt x="265989" y="114691"/>
                  <a:pt x="265989" y="125518"/>
                  <a:pt x="265989" y="136345"/>
                </a:cubicBezTo>
                <a:cubicBezTo>
                  <a:pt x="265989" y="160011"/>
                  <a:pt x="262845" y="177354"/>
                  <a:pt x="256652" y="188181"/>
                </a:cubicBezTo>
                <a:cubicBezTo>
                  <a:pt x="250460" y="199008"/>
                  <a:pt x="239123" y="207344"/>
                  <a:pt x="222546" y="213189"/>
                </a:cubicBezTo>
                <a:cubicBezTo>
                  <a:pt x="205970" y="219033"/>
                  <a:pt x="184344" y="221908"/>
                  <a:pt x="157573" y="221908"/>
                </a:cubicBezTo>
                <a:cubicBezTo>
                  <a:pt x="146617" y="221908"/>
                  <a:pt x="135661" y="221908"/>
                  <a:pt x="124801" y="221908"/>
                </a:cubicBezTo>
                <a:lnTo>
                  <a:pt x="124801" y="239717"/>
                </a:lnTo>
                <a:lnTo>
                  <a:pt x="2381" y="239717"/>
                </a:lnTo>
                <a:lnTo>
                  <a:pt x="2381" y="0"/>
                </a:lnTo>
                <a:close/>
              </a:path>
            </a:pathLst>
          </a:custGeom>
          <a:solidFill>
            <a:srgbClr val="9B552C"/>
          </a:solidFill>
          <a:ln>
            <a:noFill/>
          </a:ln>
        </p:spPr>
        <p:txBody>
          <a:bodyPr tIns="29700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4800" dirty="0" smtClean="0">
                <a:solidFill>
                  <a:schemeClr val="bg1"/>
                </a:solidFill>
                <a:latin typeface="Impact" panose="020B0806030902050204" pitchFamily="34" charset="0"/>
              </a:rPr>
              <a:t>02</a:t>
            </a:r>
            <a:endParaRPr lang="zh-CN" altLang="en-US" sz="4800" dirty="0">
              <a:solidFill>
                <a:schemeClr val="bg1"/>
              </a:solidFill>
              <a:latin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6" presetClass="entr" presetSubtype="21"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7"/>
                                        </p:tgtEl>
                                        <p:attrNameLst>
                                          <p:attrName>style.visibility</p:attrName>
                                        </p:attrNameLst>
                                      </p:cBhvr>
                                      <p:to>
                                        <p:strVal val="visible"/>
                                      </p:to>
                                    </p:set>
                                    <p:anim calcmode="lin" valueType="num">
                                      <p:cBhvr>
                                        <p:cTn id="19" dur="75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0" dur="750" fill="hold"/>
                                        <p:tgtEl>
                                          <p:spTgt spid="17"/>
                                        </p:tgtEl>
                                        <p:attrNameLst>
                                          <p:attrName>ppt_y</p:attrName>
                                        </p:attrNameLst>
                                      </p:cBhvr>
                                      <p:tavLst>
                                        <p:tav tm="0">
                                          <p:val>
                                            <p:strVal val="#ppt_y"/>
                                          </p:val>
                                        </p:tav>
                                        <p:tav tm="100000">
                                          <p:val>
                                            <p:strVal val="#ppt_y"/>
                                          </p:val>
                                        </p:tav>
                                      </p:tavLst>
                                    </p:anim>
                                    <p:anim calcmode="lin" valueType="num">
                                      <p:cBhvr>
                                        <p:cTn id="21" dur="75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2" dur="75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75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Administrator\Desktop\法院人物.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67881" y="1048220"/>
            <a:ext cx="2871572" cy="4090441"/>
          </a:xfrm>
          <a:prstGeom prst="rect">
            <a:avLst/>
          </a:prstGeom>
          <a:noFill/>
          <a:extLst>
            <a:ext uri="{909E8E84-426E-40DD-AFC4-6F175D3DCCD1}">
              <a14:hiddenFill xmlns:a14="http://schemas.microsoft.com/office/drawing/2010/main">
                <a:solidFill>
                  <a:srgbClr val="FFFFFF"/>
                </a:solidFill>
              </a14:hiddenFill>
            </a:ext>
          </a:extLst>
        </p:spPr>
      </p:pic>
      <p:sp>
        <p:nvSpPr>
          <p:cNvPr id="100" name="文本框 99"/>
          <p:cNvSpPr txBox="1"/>
          <p:nvPr/>
        </p:nvSpPr>
        <p:spPr>
          <a:xfrm>
            <a:off x="4447540" y="1612900"/>
            <a:ext cx="4443095" cy="1938020"/>
          </a:xfrm>
          <a:prstGeom prst="rect">
            <a:avLst/>
          </a:prstGeom>
          <a:noFill/>
          <a:ln w="9525">
            <a:noFill/>
          </a:ln>
        </p:spPr>
        <p:txBody>
          <a:bodyPr wrap="square">
            <a:spAutoFit/>
          </a:bodyPr>
          <a:p>
            <a:pPr marL="0" indent="0" algn="l"/>
            <a:r>
              <a:rPr lang="zh-CN" altLang="en-US" sz="2000" b="0">
                <a:latin typeface="宋体" panose="02010600030101010101" pitchFamily="2" charset="-122"/>
                <a:cs typeface="宋体" panose="02010600030101010101" pitchFamily="2" charset="-122"/>
              </a:rPr>
              <a:t>案例：</a:t>
            </a:r>
            <a:endParaRPr lang="zh-CN" altLang="en-US" sz="2000" b="0">
              <a:latin typeface="宋体" panose="02010600030101010101" pitchFamily="2" charset="-122"/>
              <a:cs typeface="宋体" panose="02010600030101010101" pitchFamily="2" charset="-122"/>
            </a:endParaRPr>
          </a:p>
          <a:p>
            <a:pPr marL="0" indent="0" algn="l"/>
            <a:endParaRPr lang="zh-CN" altLang="en-US" sz="2000" b="0">
              <a:latin typeface="宋体" panose="02010600030101010101" pitchFamily="2" charset="-122"/>
              <a:cs typeface="宋体" panose="02010600030101010101" pitchFamily="2" charset="-122"/>
            </a:endParaRPr>
          </a:p>
          <a:p>
            <a:pPr marL="0" indent="0" algn="l"/>
            <a:r>
              <a:rPr sz="2000" b="0"/>
              <a:t>小刚年满8周岁了，父母离婚时因为小刚的抚养问题吵得不可开交，在法庭上寸步不让。但小刚更愿意和父亲一起生活，他的意见法院会重视吗？</a:t>
            </a:r>
            <a:endParaRPr sz="2000" b="0"/>
          </a:p>
        </p:txBody>
      </p:sp>
      <p:sp>
        <p:nvSpPr>
          <p:cNvPr id="4" name="矩形 4"/>
          <p:cNvSpPr/>
          <p:nvPr/>
        </p:nvSpPr>
        <p:spPr>
          <a:xfrm>
            <a:off x="187960" y="94615"/>
            <a:ext cx="3293745" cy="384175"/>
          </a:xfrm>
          <a:custGeom>
            <a:avLst/>
            <a:gdLst/>
            <a:ahLst/>
            <a:cxnLst/>
            <a:rect l="l" t="t" r="r" b="b"/>
            <a:pathLst>
              <a:path w="4728554" h="720080">
                <a:moveTo>
                  <a:pt x="0" y="0"/>
                </a:moveTo>
                <a:lnTo>
                  <a:pt x="4728554" y="0"/>
                </a:lnTo>
                <a:lnTo>
                  <a:pt x="4728554" y="10838"/>
                </a:lnTo>
                <a:lnTo>
                  <a:pt x="4587607" y="720080"/>
                </a:lnTo>
                <a:lnTo>
                  <a:pt x="134901" y="720080"/>
                </a:lnTo>
                <a:close/>
              </a:path>
            </a:pathLst>
          </a:custGeom>
          <a:solidFill>
            <a:srgbClr val="934D19"/>
          </a:solidFill>
          <a:ln w="25400" cap="flat" cmpd="sng" algn="ctr">
            <a:noFill/>
            <a:prstDash val="solid"/>
          </a:ln>
          <a:effectLst/>
        </p:spPr>
        <p:txBody>
          <a:bodyPr anchor="ctr"/>
          <a:p>
            <a:pPr algn="ctr" defTabSz="913765">
              <a:defRPr/>
            </a:pPr>
            <a:r>
              <a:rPr lang="zh-CN" altLang="en-US" sz="1800" kern="0" dirty="0">
                <a:solidFill>
                  <a:sysClr val="window" lastClr="FFFFFF"/>
                </a:solidFill>
                <a:latin typeface="微软雅黑" panose="020B0503020204020204" pitchFamily="34" charset="-122"/>
                <a:ea typeface="宋体" panose="02010600030101010101" pitchFamily="2" charset="-122"/>
              </a:rPr>
              <a:t>泰兴法院《民法典》宣讲团</a:t>
            </a:r>
            <a:endParaRPr lang="zh-CN" altLang="en-US" sz="1800" kern="0" dirty="0">
              <a:solidFill>
                <a:sysClr val="window" lastClr="FFFFFF"/>
              </a:solidFill>
              <a:latin typeface="微软雅黑" panose="020B0503020204020204" pitchFamily="34"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anim calcmode="lin" valueType="num">
                                      <p:cBhvr>
                                        <p:cTn id="8" dur="1000" fill="hold"/>
                                        <p:tgtEl>
                                          <p:spTgt spid="5123"/>
                                        </p:tgtEl>
                                        <p:attrNameLst>
                                          <p:attrName>ppt_x</p:attrName>
                                        </p:attrNameLst>
                                      </p:cBhvr>
                                      <p:tavLst>
                                        <p:tav tm="0">
                                          <p:val>
                                            <p:strVal val="#ppt_x"/>
                                          </p:val>
                                        </p:tav>
                                        <p:tav tm="100000">
                                          <p:val>
                                            <p:strVal val="#ppt_x"/>
                                          </p:val>
                                        </p:tav>
                                      </p:tavLst>
                                    </p:anim>
                                    <p:anim calcmode="lin" valueType="num">
                                      <p:cBhvr>
                                        <p:cTn id="9"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4"/>
          <p:cNvSpPr/>
          <p:nvPr/>
        </p:nvSpPr>
        <p:spPr>
          <a:xfrm>
            <a:off x="187960" y="94615"/>
            <a:ext cx="3293745" cy="384175"/>
          </a:xfrm>
          <a:custGeom>
            <a:avLst/>
            <a:gdLst/>
            <a:ahLst/>
            <a:cxnLst/>
            <a:rect l="l" t="t" r="r" b="b"/>
            <a:pathLst>
              <a:path w="4728554" h="720080">
                <a:moveTo>
                  <a:pt x="0" y="0"/>
                </a:moveTo>
                <a:lnTo>
                  <a:pt x="4728554" y="0"/>
                </a:lnTo>
                <a:lnTo>
                  <a:pt x="4728554" y="10838"/>
                </a:lnTo>
                <a:lnTo>
                  <a:pt x="4587607" y="720080"/>
                </a:lnTo>
                <a:lnTo>
                  <a:pt x="134901" y="720080"/>
                </a:lnTo>
                <a:close/>
              </a:path>
            </a:pathLst>
          </a:custGeom>
          <a:solidFill>
            <a:srgbClr val="934D19"/>
          </a:solidFill>
          <a:ln w="25400" cap="flat" cmpd="sng" algn="ctr">
            <a:noFill/>
            <a:prstDash val="solid"/>
          </a:ln>
          <a:effectLst/>
        </p:spPr>
        <p:txBody>
          <a:bodyPr anchor="ctr"/>
          <a:p>
            <a:pPr algn="ctr" defTabSz="913765">
              <a:defRPr/>
            </a:pPr>
            <a:r>
              <a:rPr lang="zh-CN" altLang="en-US" sz="1800" kern="0" dirty="0">
                <a:solidFill>
                  <a:sysClr val="window" lastClr="FFFFFF"/>
                </a:solidFill>
                <a:latin typeface="微软雅黑" panose="020B0503020204020204" pitchFamily="34" charset="-122"/>
                <a:ea typeface="宋体" panose="02010600030101010101" pitchFamily="2" charset="-122"/>
              </a:rPr>
              <a:t>泰兴法院《民法典》宣讲团</a:t>
            </a:r>
            <a:endParaRPr lang="zh-CN" altLang="en-US" sz="1800" kern="0" dirty="0">
              <a:solidFill>
                <a:sysClr val="window" lastClr="FFFFFF"/>
              </a:solidFill>
              <a:latin typeface="微软雅黑" panose="020B0503020204020204" pitchFamily="34" charset="-122"/>
              <a:ea typeface="宋体" panose="02010600030101010101" pitchFamily="2" charset="-122"/>
            </a:endParaRPr>
          </a:p>
        </p:txBody>
      </p:sp>
      <p:sp>
        <p:nvSpPr>
          <p:cNvPr id="100" name="文本框 99"/>
          <p:cNvSpPr txBox="1"/>
          <p:nvPr/>
        </p:nvSpPr>
        <p:spPr>
          <a:xfrm>
            <a:off x="4507865" y="1979295"/>
            <a:ext cx="3924935" cy="1814830"/>
          </a:xfrm>
          <a:prstGeom prst="rect">
            <a:avLst/>
          </a:prstGeom>
          <a:noFill/>
          <a:ln w="9525">
            <a:noFill/>
          </a:ln>
        </p:spPr>
        <p:txBody>
          <a:bodyPr wrap="square">
            <a:spAutoFit/>
          </a:bodyPr>
          <a:p>
            <a:pPr marL="0" indent="406400" algn="l"/>
            <a:r>
              <a:rPr sz="1600" b="0"/>
              <a:t>民法典第1084条规定，离婚后，不满2周岁的子女，以由母亲直接抚养为原则。已满2周岁的子女，父母双方对抚养问题协议不成的，由人民法院根据双方的具体情况，按照最有利于未成年子女的原则判决。子女已满8周岁的，应当尊重其真实意愿。</a:t>
            </a:r>
            <a:endParaRPr sz="1600" b="0"/>
          </a:p>
        </p:txBody>
      </p:sp>
      <p:pic>
        <p:nvPicPr>
          <p:cNvPr id="5" name="图片 4"/>
          <p:cNvPicPr>
            <a:picLocks noChangeAspect="1"/>
          </p:cNvPicPr>
          <p:nvPr/>
        </p:nvPicPr>
        <p:blipFill>
          <a:blip r:embed="rId1"/>
          <a:stretch>
            <a:fillRect/>
          </a:stretch>
        </p:blipFill>
        <p:spPr>
          <a:xfrm>
            <a:off x="666115" y="1597025"/>
            <a:ext cx="3581400" cy="2286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34" y="-1270"/>
            <a:ext cx="9145588" cy="5145088"/>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直接连接符 7"/>
          <p:cNvCxnSpPr>
            <a:cxnSpLocks noChangeShapeType="1"/>
          </p:cNvCxnSpPr>
          <p:nvPr>
            <p:custDataLst>
              <p:tags r:id="rId2"/>
            </p:custDataLst>
          </p:nvPr>
        </p:nvCxnSpPr>
        <p:spPr bwMode="auto">
          <a:xfrm>
            <a:off x="3767337" y="2317008"/>
            <a:ext cx="4698206" cy="1191"/>
          </a:xfrm>
          <a:prstGeom prst="line">
            <a:avLst/>
          </a:prstGeom>
          <a:noFill/>
          <a:ln w="9525" algn="ctr">
            <a:solidFill>
              <a:srgbClr val="D9D9D9"/>
            </a:solidFill>
            <a:round/>
          </a:ln>
          <a:extLst>
            <a:ext uri="{909E8E84-426E-40DD-AFC4-6F175D3DCCD1}">
              <a14:hiddenFill xmlns:a14="http://schemas.microsoft.com/office/drawing/2010/main">
                <a:noFill/>
              </a14:hiddenFill>
            </a:ext>
          </a:extLst>
        </p:spPr>
      </p:cxnSp>
      <p:cxnSp>
        <p:nvCxnSpPr>
          <p:cNvPr id="16" name="直接连接符 8"/>
          <p:cNvCxnSpPr>
            <a:cxnSpLocks noChangeShapeType="1"/>
          </p:cNvCxnSpPr>
          <p:nvPr>
            <p:custDataLst>
              <p:tags r:id="rId3"/>
            </p:custDataLst>
          </p:nvPr>
        </p:nvCxnSpPr>
        <p:spPr bwMode="auto">
          <a:xfrm>
            <a:off x="3875684" y="3833713"/>
            <a:ext cx="4698206" cy="2381"/>
          </a:xfrm>
          <a:prstGeom prst="line">
            <a:avLst/>
          </a:prstGeom>
          <a:noFill/>
          <a:ln w="9525" algn="ctr">
            <a:solidFill>
              <a:srgbClr val="D9D9D9"/>
            </a:solidFill>
            <a:round/>
          </a:ln>
          <a:extLst>
            <a:ext uri="{909E8E84-426E-40DD-AFC4-6F175D3DCCD1}">
              <a14:hiddenFill xmlns:a14="http://schemas.microsoft.com/office/drawing/2010/main">
                <a:noFill/>
              </a14:hiddenFill>
            </a:ext>
          </a:extLst>
        </p:spPr>
      </p:cxnSp>
      <p:sp>
        <p:nvSpPr>
          <p:cNvPr id="17" name="文本框 16"/>
          <p:cNvSpPr txBox="1"/>
          <p:nvPr>
            <p:custDataLst>
              <p:tags r:id="rId4"/>
            </p:custDataLst>
          </p:nvPr>
        </p:nvSpPr>
        <p:spPr>
          <a:xfrm>
            <a:off x="3767455" y="2595245"/>
            <a:ext cx="5046980" cy="960755"/>
          </a:xfrm>
          <a:prstGeom prst="rect">
            <a:avLst/>
          </a:prstGeom>
          <a:noFill/>
        </p:spPr>
        <p:txBody>
          <a:bodyPr/>
          <a:lstStyle>
            <a:defPPr>
              <a:defRPr lang="zh-CN"/>
            </a:defPPr>
            <a:lvl1pPr algn="r">
              <a:defRPr sz="3600">
                <a:gradFill flip="none" rotWithShape="1">
                  <a:gsLst>
                    <a:gs pos="0">
                      <a:schemeClr val="accent1"/>
                    </a:gs>
                    <a:gs pos="100000">
                      <a:schemeClr val="accent1">
                        <a:lumMod val="50000"/>
                      </a:schemeClr>
                    </a:gs>
                  </a:gsLst>
                  <a:lin ang="0" scaled="1"/>
                  <a:tileRect/>
                </a:gradFill>
                <a:latin typeface="Gungsuh" panose="02030600000101010101" pitchFamily="18" charset="-127"/>
                <a:ea typeface="华文琥珀" panose="02010800040101010101" pitchFamily="2" charset="-122"/>
              </a:defRPr>
            </a:lvl1pPr>
          </a:lstStyle>
          <a:p>
            <a:pPr algn="l" eaLnBrk="1" hangingPunct="1">
              <a:defRPr/>
            </a:pPr>
            <a:r>
              <a:rPr lang="zh-CN" altLang="en-US" b="1" dirty="0" smtClean="0">
                <a:solidFill>
                  <a:schemeClr val="bg1"/>
                </a:solidFill>
                <a:latin typeface="微软雅黑" panose="020B0503020204020204" pitchFamily="34" charset="-122"/>
                <a:ea typeface="微软雅黑" panose="020B0503020204020204" pitchFamily="34" charset="-122"/>
              </a:rPr>
              <a:t>16周岁以上  </a:t>
            </a:r>
            <a:endParaRPr lang="zh-CN" altLang="en-US" b="1" dirty="0" smtClean="0">
              <a:solidFill>
                <a:schemeClr val="bg1"/>
              </a:solidFill>
              <a:latin typeface="微软雅黑" panose="020B0503020204020204" pitchFamily="34" charset="-122"/>
              <a:ea typeface="微软雅黑" panose="020B0503020204020204" pitchFamily="34" charset="-122"/>
            </a:endParaRPr>
          </a:p>
          <a:p>
            <a:pPr algn="l" eaLnBrk="1" hangingPunct="1">
              <a:defRPr/>
            </a:pPr>
            <a:r>
              <a:rPr lang="zh-CN" altLang="en-US" sz="2800" b="1" dirty="0" smtClean="0">
                <a:solidFill>
                  <a:schemeClr val="bg1"/>
                </a:solidFill>
                <a:latin typeface="微软雅黑" panose="020B0503020204020204" pitchFamily="34" charset="-122"/>
                <a:ea typeface="微软雅黑" panose="020B0503020204020204" pitchFamily="34" charset="-122"/>
              </a:rPr>
              <a:t>也能成为完全民事行为能力人</a:t>
            </a:r>
            <a:endParaRPr lang="zh-CN" altLang="en-US" sz="2800" b="1" dirty="0" smtClean="0">
              <a:solidFill>
                <a:schemeClr val="bg1"/>
              </a:solidFill>
              <a:latin typeface="微软雅黑" panose="020B0503020204020204" pitchFamily="34" charset="-122"/>
              <a:ea typeface="微软雅黑" panose="020B0503020204020204" pitchFamily="34" charset="-122"/>
            </a:endParaRPr>
          </a:p>
        </p:txBody>
      </p:sp>
      <p:sp>
        <p:nvSpPr>
          <p:cNvPr id="18" name="任意多边形 15"/>
          <p:cNvSpPr/>
          <p:nvPr>
            <p:custDataLst>
              <p:tags r:id="rId5"/>
            </p:custDataLst>
          </p:nvPr>
        </p:nvSpPr>
        <p:spPr bwMode="auto">
          <a:xfrm>
            <a:off x="5684243" y="967333"/>
            <a:ext cx="864394" cy="1042988"/>
          </a:xfrm>
          <a:custGeom>
            <a:avLst/>
            <a:gdLst>
              <a:gd name="T0" fmla="*/ 0 w 1153318"/>
              <a:gd name="T1" fmla="*/ 0 h 1389644"/>
              <a:gd name="T2" fmla="*/ 1153318 w 1153318"/>
              <a:gd name="T3" fmla="*/ 1389644 h 1389644"/>
            </a:gdLst>
            <a:ahLst/>
            <a:cxnLst/>
            <a:rect l="T0" t="T1" r="T2" b="T3"/>
            <a:pathLst>
              <a:path w="1153318" h="1389644">
                <a:moveTo>
                  <a:pt x="0" y="239717"/>
                </a:moveTo>
                <a:lnTo>
                  <a:pt x="2381" y="239717"/>
                </a:lnTo>
                <a:lnTo>
                  <a:pt x="2381" y="371475"/>
                </a:lnTo>
                <a:cubicBezTo>
                  <a:pt x="43156" y="371475"/>
                  <a:pt x="83931" y="371475"/>
                  <a:pt x="124801" y="371475"/>
                </a:cubicBezTo>
                <a:lnTo>
                  <a:pt x="124801" y="239717"/>
                </a:lnTo>
                <a:lnTo>
                  <a:pt x="278499" y="239717"/>
                </a:lnTo>
                <a:lnTo>
                  <a:pt x="256367" y="371475"/>
                </a:lnTo>
                <a:cubicBezTo>
                  <a:pt x="298475" y="371475"/>
                  <a:pt x="340679" y="371475"/>
                  <a:pt x="382788" y="371475"/>
                </a:cubicBezTo>
                <a:cubicBezTo>
                  <a:pt x="385265" y="349246"/>
                  <a:pt x="387742" y="327017"/>
                  <a:pt x="390219" y="304788"/>
                </a:cubicBezTo>
                <a:cubicBezTo>
                  <a:pt x="404795" y="304788"/>
                  <a:pt x="419371" y="304788"/>
                  <a:pt x="433947" y="304788"/>
                </a:cubicBezTo>
                <a:cubicBezTo>
                  <a:pt x="436138" y="327017"/>
                  <a:pt x="438329" y="349246"/>
                  <a:pt x="440520" y="371475"/>
                </a:cubicBezTo>
                <a:cubicBezTo>
                  <a:pt x="482153" y="371475"/>
                  <a:pt x="523880" y="371475"/>
                  <a:pt x="565512" y="371475"/>
                </a:cubicBezTo>
                <a:lnTo>
                  <a:pt x="540710" y="239717"/>
                </a:lnTo>
                <a:lnTo>
                  <a:pt x="585614" y="239717"/>
                </a:lnTo>
                <a:lnTo>
                  <a:pt x="585614" y="371475"/>
                </a:lnTo>
                <a:cubicBezTo>
                  <a:pt x="626389" y="371475"/>
                  <a:pt x="667164" y="371475"/>
                  <a:pt x="707939" y="371475"/>
                </a:cubicBezTo>
                <a:lnTo>
                  <a:pt x="707939" y="239717"/>
                </a:lnTo>
                <a:lnTo>
                  <a:pt x="744579" y="239717"/>
                </a:lnTo>
                <a:lnTo>
                  <a:pt x="745093" y="248065"/>
                </a:lnTo>
                <a:cubicBezTo>
                  <a:pt x="745093" y="289170"/>
                  <a:pt x="745093" y="330370"/>
                  <a:pt x="745093" y="371475"/>
                </a:cubicBezTo>
                <a:cubicBezTo>
                  <a:pt x="783010" y="371475"/>
                  <a:pt x="820832" y="371475"/>
                  <a:pt x="858748" y="371475"/>
                </a:cubicBezTo>
                <a:cubicBezTo>
                  <a:pt x="858748" y="338898"/>
                  <a:pt x="858748" y="306225"/>
                  <a:pt x="858748" y="273552"/>
                </a:cubicBezTo>
                <a:lnTo>
                  <a:pt x="858025" y="239717"/>
                </a:lnTo>
                <a:lnTo>
                  <a:pt x="958399" y="239717"/>
                </a:lnTo>
                <a:lnTo>
                  <a:pt x="958399" y="371475"/>
                </a:lnTo>
                <a:cubicBezTo>
                  <a:pt x="999174" y="371475"/>
                  <a:pt x="1039949" y="371475"/>
                  <a:pt x="1080724" y="371475"/>
                </a:cubicBezTo>
                <a:lnTo>
                  <a:pt x="1080724" y="239717"/>
                </a:lnTo>
                <a:lnTo>
                  <a:pt x="1149927" y="239717"/>
                </a:lnTo>
                <a:lnTo>
                  <a:pt x="1149927" y="1389644"/>
                </a:lnTo>
                <a:lnTo>
                  <a:pt x="0" y="1389644"/>
                </a:lnTo>
                <a:lnTo>
                  <a:pt x="0" y="239717"/>
                </a:lnTo>
                <a:close/>
                <a:moveTo>
                  <a:pt x="412130" y="82880"/>
                </a:moveTo>
                <a:cubicBezTo>
                  <a:pt x="399650" y="153975"/>
                  <a:pt x="391838" y="206003"/>
                  <a:pt x="388599" y="238867"/>
                </a:cubicBezTo>
                <a:cubicBezTo>
                  <a:pt x="402603" y="238867"/>
                  <a:pt x="416703" y="238867"/>
                  <a:pt x="430708" y="238867"/>
                </a:cubicBezTo>
                <a:cubicBezTo>
                  <a:pt x="424515" y="196804"/>
                  <a:pt x="418323" y="144777"/>
                  <a:pt x="412130" y="82880"/>
                </a:cubicBezTo>
                <a:close/>
                <a:moveTo>
                  <a:pt x="707939" y="63526"/>
                </a:moveTo>
                <a:cubicBezTo>
                  <a:pt x="707939" y="91120"/>
                  <a:pt x="707939" y="118619"/>
                  <a:pt x="707939" y="146214"/>
                </a:cubicBezTo>
                <a:cubicBezTo>
                  <a:pt x="721657" y="146214"/>
                  <a:pt x="731279" y="144681"/>
                  <a:pt x="736805" y="141711"/>
                </a:cubicBezTo>
                <a:cubicBezTo>
                  <a:pt x="742330" y="138740"/>
                  <a:pt x="745093" y="129063"/>
                  <a:pt x="745093" y="112679"/>
                </a:cubicBezTo>
                <a:cubicBezTo>
                  <a:pt x="745093" y="105876"/>
                  <a:pt x="745093" y="99073"/>
                  <a:pt x="745093" y="92270"/>
                </a:cubicBezTo>
                <a:cubicBezTo>
                  <a:pt x="745093" y="80485"/>
                  <a:pt x="742426" y="72724"/>
                  <a:pt x="737091" y="69083"/>
                </a:cubicBezTo>
                <a:cubicBezTo>
                  <a:pt x="731851" y="65442"/>
                  <a:pt x="722038" y="63526"/>
                  <a:pt x="707939" y="63526"/>
                </a:cubicBezTo>
                <a:close/>
                <a:moveTo>
                  <a:pt x="124801" y="63526"/>
                </a:moveTo>
                <a:cubicBezTo>
                  <a:pt x="124801" y="95049"/>
                  <a:pt x="124801" y="126572"/>
                  <a:pt x="124801" y="158095"/>
                </a:cubicBezTo>
                <a:cubicBezTo>
                  <a:pt x="128231" y="158287"/>
                  <a:pt x="131279" y="158382"/>
                  <a:pt x="133756" y="158382"/>
                </a:cubicBezTo>
                <a:cubicBezTo>
                  <a:pt x="144998" y="158382"/>
                  <a:pt x="152810" y="156179"/>
                  <a:pt x="157192" y="151771"/>
                </a:cubicBezTo>
                <a:cubicBezTo>
                  <a:pt x="161479" y="147460"/>
                  <a:pt x="163670" y="138357"/>
                  <a:pt x="163670" y="124560"/>
                </a:cubicBezTo>
                <a:cubicBezTo>
                  <a:pt x="163670" y="114403"/>
                  <a:pt x="163670" y="104247"/>
                  <a:pt x="163670" y="94091"/>
                </a:cubicBezTo>
                <a:cubicBezTo>
                  <a:pt x="163670" y="81347"/>
                  <a:pt x="161193" y="73107"/>
                  <a:pt x="156144" y="69274"/>
                </a:cubicBezTo>
                <a:cubicBezTo>
                  <a:pt x="151095" y="65442"/>
                  <a:pt x="140615" y="63526"/>
                  <a:pt x="124801" y="63526"/>
                </a:cubicBezTo>
                <a:close/>
                <a:moveTo>
                  <a:pt x="885995" y="0"/>
                </a:moveTo>
                <a:cubicBezTo>
                  <a:pt x="975166" y="0"/>
                  <a:pt x="1064242" y="0"/>
                  <a:pt x="1153318" y="0"/>
                </a:cubicBezTo>
                <a:cubicBezTo>
                  <a:pt x="1153318" y="24816"/>
                  <a:pt x="1153318" y="49537"/>
                  <a:pt x="1153318" y="74353"/>
                </a:cubicBezTo>
                <a:cubicBezTo>
                  <a:pt x="1129120" y="74353"/>
                  <a:pt x="1104922" y="74353"/>
                  <a:pt x="1080724" y="74353"/>
                </a:cubicBezTo>
                <a:lnTo>
                  <a:pt x="1080724" y="239717"/>
                </a:lnTo>
                <a:lnTo>
                  <a:pt x="958399" y="239717"/>
                </a:lnTo>
                <a:lnTo>
                  <a:pt x="958399" y="74353"/>
                </a:lnTo>
                <a:cubicBezTo>
                  <a:pt x="934296" y="74353"/>
                  <a:pt x="910098" y="74353"/>
                  <a:pt x="885995" y="74353"/>
                </a:cubicBezTo>
                <a:cubicBezTo>
                  <a:pt x="885995" y="49537"/>
                  <a:pt x="885995" y="24816"/>
                  <a:pt x="885995" y="0"/>
                </a:cubicBezTo>
                <a:close/>
                <a:moveTo>
                  <a:pt x="585614" y="0"/>
                </a:moveTo>
                <a:cubicBezTo>
                  <a:pt x="614480" y="0"/>
                  <a:pt x="643347" y="0"/>
                  <a:pt x="672213" y="0"/>
                </a:cubicBezTo>
                <a:cubicBezTo>
                  <a:pt x="729946" y="0"/>
                  <a:pt x="769006" y="1725"/>
                  <a:pt x="789393" y="5270"/>
                </a:cubicBezTo>
                <a:cubicBezTo>
                  <a:pt x="809876" y="8815"/>
                  <a:pt x="826548" y="17822"/>
                  <a:pt x="839409" y="32194"/>
                </a:cubicBezTo>
                <a:cubicBezTo>
                  <a:pt x="852270" y="46662"/>
                  <a:pt x="858748" y="69753"/>
                  <a:pt x="858748" y="101468"/>
                </a:cubicBezTo>
                <a:cubicBezTo>
                  <a:pt x="858748" y="130309"/>
                  <a:pt x="854176" y="149759"/>
                  <a:pt x="845125" y="159724"/>
                </a:cubicBezTo>
                <a:cubicBezTo>
                  <a:pt x="835979" y="169689"/>
                  <a:pt x="818069" y="175629"/>
                  <a:pt x="791298" y="177641"/>
                </a:cubicBezTo>
                <a:cubicBezTo>
                  <a:pt x="815497" y="182336"/>
                  <a:pt x="831787" y="188660"/>
                  <a:pt x="840171" y="196708"/>
                </a:cubicBezTo>
                <a:cubicBezTo>
                  <a:pt x="848459" y="204661"/>
                  <a:pt x="853604" y="211943"/>
                  <a:pt x="855700" y="218554"/>
                </a:cubicBezTo>
                <a:cubicBezTo>
                  <a:pt x="856700" y="221908"/>
                  <a:pt x="857462" y="228160"/>
                  <a:pt x="857974" y="237322"/>
                </a:cubicBezTo>
                <a:lnTo>
                  <a:pt x="858025" y="239717"/>
                </a:lnTo>
                <a:lnTo>
                  <a:pt x="744579" y="239717"/>
                </a:lnTo>
                <a:lnTo>
                  <a:pt x="743605" y="223896"/>
                </a:lnTo>
                <a:cubicBezTo>
                  <a:pt x="742616" y="217740"/>
                  <a:pt x="741140" y="213476"/>
                  <a:pt x="739187" y="211081"/>
                </a:cubicBezTo>
                <a:cubicBezTo>
                  <a:pt x="735185" y="206386"/>
                  <a:pt x="724801" y="203990"/>
                  <a:pt x="707939" y="203990"/>
                </a:cubicBezTo>
                <a:lnTo>
                  <a:pt x="707939" y="239717"/>
                </a:lnTo>
                <a:lnTo>
                  <a:pt x="585614" y="239717"/>
                </a:lnTo>
                <a:lnTo>
                  <a:pt x="585614" y="0"/>
                </a:lnTo>
                <a:close/>
                <a:moveTo>
                  <a:pt x="318767" y="0"/>
                </a:moveTo>
                <a:cubicBezTo>
                  <a:pt x="377643" y="0"/>
                  <a:pt x="436614" y="0"/>
                  <a:pt x="495585" y="0"/>
                </a:cubicBezTo>
                <a:lnTo>
                  <a:pt x="540710" y="239717"/>
                </a:lnTo>
                <a:lnTo>
                  <a:pt x="278499" y="239717"/>
                </a:lnTo>
                <a:lnTo>
                  <a:pt x="318767" y="0"/>
                </a:lnTo>
                <a:close/>
                <a:moveTo>
                  <a:pt x="2381" y="0"/>
                </a:moveTo>
                <a:cubicBezTo>
                  <a:pt x="43537" y="0"/>
                  <a:pt x="84598" y="0"/>
                  <a:pt x="125658" y="0"/>
                </a:cubicBezTo>
                <a:cubicBezTo>
                  <a:pt x="158907" y="0"/>
                  <a:pt x="184534" y="2108"/>
                  <a:pt x="202445" y="6228"/>
                </a:cubicBezTo>
                <a:cubicBezTo>
                  <a:pt x="220355" y="10348"/>
                  <a:pt x="233883" y="16289"/>
                  <a:pt x="242838" y="24050"/>
                </a:cubicBezTo>
                <a:cubicBezTo>
                  <a:pt x="251889" y="31907"/>
                  <a:pt x="257986" y="41296"/>
                  <a:pt x="261130" y="52411"/>
                </a:cubicBezTo>
                <a:cubicBezTo>
                  <a:pt x="264369" y="63526"/>
                  <a:pt x="265989" y="80676"/>
                  <a:pt x="265989" y="103959"/>
                </a:cubicBezTo>
                <a:cubicBezTo>
                  <a:pt x="265989" y="114691"/>
                  <a:pt x="265989" y="125518"/>
                  <a:pt x="265989" y="136345"/>
                </a:cubicBezTo>
                <a:cubicBezTo>
                  <a:pt x="265989" y="160011"/>
                  <a:pt x="262845" y="177354"/>
                  <a:pt x="256652" y="188181"/>
                </a:cubicBezTo>
                <a:cubicBezTo>
                  <a:pt x="250460" y="199008"/>
                  <a:pt x="239123" y="207344"/>
                  <a:pt x="222546" y="213189"/>
                </a:cubicBezTo>
                <a:cubicBezTo>
                  <a:pt x="205970" y="219033"/>
                  <a:pt x="184344" y="221908"/>
                  <a:pt x="157573" y="221908"/>
                </a:cubicBezTo>
                <a:cubicBezTo>
                  <a:pt x="146617" y="221908"/>
                  <a:pt x="135661" y="221908"/>
                  <a:pt x="124801" y="221908"/>
                </a:cubicBezTo>
                <a:lnTo>
                  <a:pt x="124801" y="239717"/>
                </a:lnTo>
                <a:lnTo>
                  <a:pt x="2381" y="239717"/>
                </a:lnTo>
                <a:lnTo>
                  <a:pt x="2381" y="0"/>
                </a:lnTo>
                <a:close/>
              </a:path>
            </a:pathLst>
          </a:custGeom>
          <a:solidFill>
            <a:srgbClr val="9B552C"/>
          </a:solidFill>
          <a:ln>
            <a:noFill/>
          </a:ln>
        </p:spPr>
        <p:txBody>
          <a:bodyPr tIns="29700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4800" dirty="0" smtClean="0">
                <a:solidFill>
                  <a:schemeClr val="bg1"/>
                </a:solidFill>
                <a:latin typeface="Impact" panose="020B0806030902050204" pitchFamily="34" charset="0"/>
              </a:rPr>
              <a:t>03</a:t>
            </a:r>
            <a:endParaRPr lang="zh-CN" altLang="en-US" sz="4800" dirty="0">
              <a:solidFill>
                <a:schemeClr val="bg1"/>
              </a:solidFill>
              <a:latin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6" presetClass="entr" presetSubtype="21"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7"/>
                                        </p:tgtEl>
                                        <p:attrNameLst>
                                          <p:attrName>style.visibility</p:attrName>
                                        </p:attrNameLst>
                                      </p:cBhvr>
                                      <p:to>
                                        <p:strVal val="visible"/>
                                      </p:to>
                                    </p:set>
                                    <p:anim calcmode="lin" valueType="num">
                                      <p:cBhvr>
                                        <p:cTn id="19" dur="75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0" dur="750" fill="hold"/>
                                        <p:tgtEl>
                                          <p:spTgt spid="17"/>
                                        </p:tgtEl>
                                        <p:attrNameLst>
                                          <p:attrName>ppt_y</p:attrName>
                                        </p:attrNameLst>
                                      </p:cBhvr>
                                      <p:tavLst>
                                        <p:tav tm="0">
                                          <p:val>
                                            <p:strVal val="#ppt_y"/>
                                          </p:val>
                                        </p:tav>
                                        <p:tav tm="100000">
                                          <p:val>
                                            <p:strVal val="#ppt_y"/>
                                          </p:val>
                                        </p:tav>
                                      </p:tavLst>
                                    </p:anim>
                                    <p:anim calcmode="lin" valueType="num">
                                      <p:cBhvr>
                                        <p:cTn id="21" dur="75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2" dur="75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75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Administrator\Desktop\法院人物.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67881" y="1048220"/>
            <a:ext cx="2871572" cy="4090441"/>
          </a:xfrm>
          <a:prstGeom prst="rect">
            <a:avLst/>
          </a:prstGeom>
          <a:noFill/>
          <a:extLst>
            <a:ext uri="{909E8E84-426E-40DD-AFC4-6F175D3DCCD1}">
              <a14:hiddenFill xmlns:a14="http://schemas.microsoft.com/office/drawing/2010/main">
                <a:solidFill>
                  <a:srgbClr val="FFFFFF"/>
                </a:solidFill>
              </a14:hiddenFill>
            </a:ext>
          </a:extLst>
        </p:spPr>
      </p:pic>
      <p:sp>
        <p:nvSpPr>
          <p:cNvPr id="100" name="文本框 99"/>
          <p:cNvSpPr txBox="1"/>
          <p:nvPr/>
        </p:nvSpPr>
        <p:spPr>
          <a:xfrm>
            <a:off x="4447540" y="1612900"/>
            <a:ext cx="4443095" cy="1938020"/>
          </a:xfrm>
          <a:prstGeom prst="rect">
            <a:avLst/>
          </a:prstGeom>
          <a:noFill/>
          <a:ln w="9525">
            <a:noFill/>
          </a:ln>
        </p:spPr>
        <p:txBody>
          <a:bodyPr wrap="square">
            <a:spAutoFit/>
          </a:bodyPr>
          <a:p>
            <a:pPr marL="0" indent="0" algn="l"/>
            <a:r>
              <a:rPr lang="zh-CN" altLang="en-US" sz="2000" b="0">
                <a:latin typeface="宋体" panose="02010600030101010101" pitchFamily="2" charset="-122"/>
                <a:cs typeface="宋体" panose="02010600030101010101" pitchFamily="2" charset="-122"/>
              </a:rPr>
              <a:t>案例：</a:t>
            </a:r>
            <a:endParaRPr lang="zh-CN" altLang="en-US" sz="2000" b="0">
              <a:latin typeface="宋体" panose="02010600030101010101" pitchFamily="2" charset="-122"/>
              <a:cs typeface="宋体" panose="02010600030101010101" pitchFamily="2" charset="-122"/>
            </a:endParaRPr>
          </a:p>
          <a:p>
            <a:pPr marL="0" indent="0" algn="l"/>
            <a:endParaRPr lang="zh-CN" altLang="en-US" sz="2000" b="0">
              <a:latin typeface="宋体" panose="02010600030101010101" pitchFamily="2" charset="-122"/>
              <a:cs typeface="宋体" panose="02010600030101010101" pitchFamily="2" charset="-122"/>
            </a:endParaRPr>
          </a:p>
          <a:p>
            <a:pPr marL="0" indent="0" algn="l"/>
            <a:r>
              <a:rPr lang="zh-CN" altLang="en-US" sz="2000" b="0">
                <a:latin typeface="宋体" panose="02010600030101010101" pitchFamily="2" charset="-122"/>
                <a:cs typeface="宋体" panose="02010600030101010101" pitchFamily="2" charset="-122"/>
              </a:rPr>
              <a:t>小周高中没读完就外出务工，如今17岁的他已有了自己的一家小店。小周想用自己的收入买一辆车，但父母不同意，小周能自己决定吗？</a:t>
            </a:r>
            <a:endParaRPr lang="zh-CN" altLang="en-US" sz="2000" b="0">
              <a:latin typeface="宋体" panose="02010600030101010101" pitchFamily="2" charset="-122"/>
              <a:cs typeface="宋体" panose="02010600030101010101" pitchFamily="2" charset="-122"/>
            </a:endParaRPr>
          </a:p>
        </p:txBody>
      </p:sp>
      <p:sp>
        <p:nvSpPr>
          <p:cNvPr id="4" name="矩形 4"/>
          <p:cNvSpPr/>
          <p:nvPr/>
        </p:nvSpPr>
        <p:spPr>
          <a:xfrm>
            <a:off x="187960" y="94615"/>
            <a:ext cx="3293745" cy="384175"/>
          </a:xfrm>
          <a:custGeom>
            <a:avLst/>
            <a:gdLst/>
            <a:ahLst/>
            <a:cxnLst/>
            <a:rect l="l" t="t" r="r" b="b"/>
            <a:pathLst>
              <a:path w="4728554" h="720080">
                <a:moveTo>
                  <a:pt x="0" y="0"/>
                </a:moveTo>
                <a:lnTo>
                  <a:pt x="4728554" y="0"/>
                </a:lnTo>
                <a:lnTo>
                  <a:pt x="4728554" y="10838"/>
                </a:lnTo>
                <a:lnTo>
                  <a:pt x="4587607" y="720080"/>
                </a:lnTo>
                <a:lnTo>
                  <a:pt x="134901" y="720080"/>
                </a:lnTo>
                <a:close/>
              </a:path>
            </a:pathLst>
          </a:custGeom>
          <a:solidFill>
            <a:srgbClr val="934D19"/>
          </a:solidFill>
          <a:ln w="25400" cap="flat" cmpd="sng" algn="ctr">
            <a:noFill/>
            <a:prstDash val="solid"/>
          </a:ln>
          <a:effectLst/>
        </p:spPr>
        <p:txBody>
          <a:bodyPr anchor="ctr"/>
          <a:p>
            <a:pPr algn="ctr" defTabSz="913765">
              <a:defRPr/>
            </a:pPr>
            <a:r>
              <a:rPr lang="zh-CN" altLang="en-US" sz="1800" kern="0" dirty="0">
                <a:solidFill>
                  <a:sysClr val="window" lastClr="FFFFFF"/>
                </a:solidFill>
                <a:latin typeface="微软雅黑" panose="020B0503020204020204" pitchFamily="34" charset="-122"/>
                <a:ea typeface="宋体" panose="02010600030101010101" pitchFamily="2" charset="-122"/>
              </a:rPr>
              <a:t>泰兴法院《民法典》宣讲团</a:t>
            </a:r>
            <a:endParaRPr lang="zh-CN" altLang="en-US" sz="1800" kern="0" dirty="0">
              <a:solidFill>
                <a:sysClr val="window" lastClr="FFFFFF"/>
              </a:solidFill>
              <a:latin typeface="微软雅黑" panose="020B0503020204020204" pitchFamily="34"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anim calcmode="lin" valueType="num">
                                      <p:cBhvr>
                                        <p:cTn id="8" dur="1000" fill="hold"/>
                                        <p:tgtEl>
                                          <p:spTgt spid="5123"/>
                                        </p:tgtEl>
                                        <p:attrNameLst>
                                          <p:attrName>ppt_x</p:attrName>
                                        </p:attrNameLst>
                                      </p:cBhvr>
                                      <p:tavLst>
                                        <p:tav tm="0">
                                          <p:val>
                                            <p:strVal val="#ppt_x"/>
                                          </p:val>
                                        </p:tav>
                                        <p:tav tm="100000">
                                          <p:val>
                                            <p:strVal val="#ppt_x"/>
                                          </p:val>
                                        </p:tav>
                                      </p:tavLst>
                                    </p:anim>
                                    <p:anim calcmode="lin" valueType="num">
                                      <p:cBhvr>
                                        <p:cTn id="9"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MH" val="20170118115938"/>
  <p:tag name="MH_LIBRARY" val="GRAPHIC"/>
  <p:tag name="MH_ORDER" val="直接连接符 7"/>
</p:tagLst>
</file>

<file path=ppt/tags/tag10.xml><?xml version="1.0" encoding="utf-8"?>
<p:tagLst xmlns:p="http://schemas.openxmlformats.org/presentationml/2006/main">
  <p:tag name="MH" val="20170118115938"/>
  <p:tag name="MH_LIBRARY" val="GRAPHIC"/>
  <p:tag name="MH_ORDER" val="直接连接符 8"/>
</p:tagLst>
</file>

<file path=ppt/tags/tag11.xml><?xml version="1.0" encoding="utf-8"?>
<p:tagLst xmlns:p="http://schemas.openxmlformats.org/presentationml/2006/main">
  <p:tag name="MH" val="20170118115938"/>
  <p:tag name="MH_LIBRARY" val="GRAPHIC"/>
  <p:tag name="MH_ORDER" val="TextBox 9"/>
</p:tagLst>
</file>

<file path=ppt/tags/tag12.xml><?xml version="1.0" encoding="utf-8"?>
<p:tagLst xmlns:p="http://schemas.openxmlformats.org/presentationml/2006/main">
  <p:tag name="MH" val="20170118115938"/>
  <p:tag name="MH_LIBRARY" val="GRAPHIC"/>
  <p:tag name="MH_ORDER" val="任意多边形 15"/>
</p:tagLst>
</file>

<file path=ppt/tags/tag13.xml><?xml version="1.0" encoding="utf-8"?>
<p:tagLst xmlns:p="http://schemas.openxmlformats.org/presentationml/2006/main">
  <p:tag name="MH" val="20170118115938"/>
  <p:tag name="MH_LIBRARY" val="GRAPHIC"/>
  <p:tag name="MH_ORDER" val="直接连接符 7"/>
</p:tagLst>
</file>

<file path=ppt/tags/tag14.xml><?xml version="1.0" encoding="utf-8"?>
<p:tagLst xmlns:p="http://schemas.openxmlformats.org/presentationml/2006/main">
  <p:tag name="MH" val="20170118115938"/>
  <p:tag name="MH_LIBRARY" val="GRAPHIC"/>
  <p:tag name="MH_ORDER" val="直接连接符 8"/>
</p:tagLst>
</file>

<file path=ppt/tags/tag15.xml><?xml version="1.0" encoding="utf-8"?>
<p:tagLst xmlns:p="http://schemas.openxmlformats.org/presentationml/2006/main">
  <p:tag name="MH" val="20170118115938"/>
  <p:tag name="MH_LIBRARY" val="GRAPHIC"/>
  <p:tag name="MH_ORDER" val="TextBox 9"/>
</p:tagLst>
</file>

<file path=ppt/tags/tag16.xml><?xml version="1.0" encoding="utf-8"?>
<p:tagLst xmlns:p="http://schemas.openxmlformats.org/presentationml/2006/main">
  <p:tag name="MH" val="20170118115938"/>
  <p:tag name="MH_LIBRARY" val="GRAPHIC"/>
  <p:tag name="MH_ORDER" val="任意多边形 15"/>
</p:tagLst>
</file>

<file path=ppt/tags/tag17.xml><?xml version="1.0" encoding="utf-8"?>
<p:tagLst xmlns:p="http://schemas.openxmlformats.org/presentationml/2006/main">
  <p:tag name="MH" val="20170118115938"/>
  <p:tag name="MH_LIBRARY" val="GRAPHIC"/>
  <p:tag name="MH_ORDER" val="直接连接符 7"/>
</p:tagLst>
</file>

<file path=ppt/tags/tag18.xml><?xml version="1.0" encoding="utf-8"?>
<p:tagLst xmlns:p="http://schemas.openxmlformats.org/presentationml/2006/main">
  <p:tag name="MH" val="20170118115938"/>
  <p:tag name="MH_LIBRARY" val="GRAPHIC"/>
  <p:tag name="MH_ORDER" val="直接连接符 8"/>
</p:tagLst>
</file>

<file path=ppt/tags/tag19.xml><?xml version="1.0" encoding="utf-8"?>
<p:tagLst xmlns:p="http://schemas.openxmlformats.org/presentationml/2006/main">
  <p:tag name="MH" val="20170118115938"/>
  <p:tag name="MH_LIBRARY" val="GRAPHIC"/>
  <p:tag name="MH_ORDER" val="TextBox 9"/>
</p:tagLst>
</file>

<file path=ppt/tags/tag2.xml><?xml version="1.0" encoding="utf-8"?>
<p:tagLst xmlns:p="http://schemas.openxmlformats.org/presentationml/2006/main">
  <p:tag name="MH" val="20170118115938"/>
  <p:tag name="MH_LIBRARY" val="GRAPHIC"/>
  <p:tag name="MH_ORDER" val="直接连接符 8"/>
</p:tagLst>
</file>

<file path=ppt/tags/tag20.xml><?xml version="1.0" encoding="utf-8"?>
<p:tagLst xmlns:p="http://schemas.openxmlformats.org/presentationml/2006/main">
  <p:tag name="MH" val="20170118115938"/>
  <p:tag name="MH_LIBRARY" val="GRAPHIC"/>
  <p:tag name="MH_ORDER" val="任意多边形 15"/>
</p:tagLst>
</file>

<file path=ppt/tags/tag21.xml><?xml version="1.0" encoding="utf-8"?>
<p:tagLst xmlns:p="http://schemas.openxmlformats.org/presentationml/2006/main">
  <p:tag name="MH" val="20170118115938"/>
  <p:tag name="MH_LIBRARY" val="GRAPHIC"/>
  <p:tag name="MH_ORDER" val="直接连接符 7"/>
</p:tagLst>
</file>

<file path=ppt/tags/tag22.xml><?xml version="1.0" encoding="utf-8"?>
<p:tagLst xmlns:p="http://schemas.openxmlformats.org/presentationml/2006/main">
  <p:tag name="MH" val="20170118115938"/>
  <p:tag name="MH_LIBRARY" val="GRAPHIC"/>
  <p:tag name="MH_ORDER" val="直接连接符 8"/>
</p:tagLst>
</file>

<file path=ppt/tags/tag23.xml><?xml version="1.0" encoding="utf-8"?>
<p:tagLst xmlns:p="http://schemas.openxmlformats.org/presentationml/2006/main">
  <p:tag name="MH" val="20170118115938"/>
  <p:tag name="MH_LIBRARY" val="GRAPHIC"/>
  <p:tag name="MH_ORDER" val="TextBox 9"/>
</p:tagLst>
</file>

<file path=ppt/tags/tag24.xml><?xml version="1.0" encoding="utf-8"?>
<p:tagLst xmlns:p="http://schemas.openxmlformats.org/presentationml/2006/main">
  <p:tag name="MH" val="20170118115938"/>
  <p:tag name="MH_LIBRARY" val="GRAPHIC"/>
  <p:tag name="MH_ORDER" val="任意多边形 15"/>
</p:tagLst>
</file>

<file path=ppt/tags/tag3.xml><?xml version="1.0" encoding="utf-8"?>
<p:tagLst xmlns:p="http://schemas.openxmlformats.org/presentationml/2006/main">
  <p:tag name="MH" val="20170118115938"/>
  <p:tag name="MH_LIBRARY" val="GRAPHIC"/>
  <p:tag name="MH_ORDER" val="TextBox 9"/>
</p:tagLst>
</file>

<file path=ppt/tags/tag4.xml><?xml version="1.0" encoding="utf-8"?>
<p:tagLst xmlns:p="http://schemas.openxmlformats.org/presentationml/2006/main">
  <p:tag name="MH" val="20170118115938"/>
  <p:tag name="MH_LIBRARY" val="GRAPHIC"/>
  <p:tag name="MH_ORDER" val="任意多边形 15"/>
</p:tagLst>
</file>

<file path=ppt/tags/tag5.xml><?xml version="1.0" encoding="utf-8"?>
<p:tagLst xmlns:p="http://schemas.openxmlformats.org/presentationml/2006/main">
  <p:tag name="MH" val="20170118115938"/>
  <p:tag name="MH_LIBRARY" val="GRAPHIC"/>
  <p:tag name="MH_ORDER" val="直接连接符 7"/>
</p:tagLst>
</file>

<file path=ppt/tags/tag6.xml><?xml version="1.0" encoding="utf-8"?>
<p:tagLst xmlns:p="http://schemas.openxmlformats.org/presentationml/2006/main">
  <p:tag name="MH" val="20170118115938"/>
  <p:tag name="MH_LIBRARY" val="GRAPHIC"/>
  <p:tag name="MH_ORDER" val="直接连接符 8"/>
</p:tagLst>
</file>

<file path=ppt/tags/tag7.xml><?xml version="1.0" encoding="utf-8"?>
<p:tagLst xmlns:p="http://schemas.openxmlformats.org/presentationml/2006/main">
  <p:tag name="MH" val="20170118115938"/>
  <p:tag name="MH_LIBRARY" val="GRAPHIC"/>
  <p:tag name="MH_ORDER" val="TextBox 9"/>
</p:tagLst>
</file>

<file path=ppt/tags/tag8.xml><?xml version="1.0" encoding="utf-8"?>
<p:tagLst xmlns:p="http://schemas.openxmlformats.org/presentationml/2006/main">
  <p:tag name="MH" val="20170118115938"/>
  <p:tag name="MH_LIBRARY" val="GRAPHIC"/>
  <p:tag name="MH_ORDER" val="任意多边形 15"/>
</p:tagLst>
</file>

<file path=ppt/tags/tag9.xml><?xml version="1.0" encoding="utf-8"?>
<p:tagLst xmlns:p="http://schemas.openxmlformats.org/presentationml/2006/main">
  <p:tag name="MH" val="20170118115938"/>
  <p:tag name="MH_LIBRARY" val="GRAPHIC"/>
  <p:tag name="MH_ORDER" val="直接连接符 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1520</Words>
  <Application>WPS 演示</Application>
  <PresentationFormat>全屏显示(16:9)</PresentationFormat>
  <Paragraphs>114</Paragraphs>
  <Slides>20</Slides>
  <Notes>27</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20</vt:i4>
      </vt:variant>
    </vt:vector>
  </HeadingPairs>
  <TitlesOfParts>
    <vt:vector size="35" baseType="lpstr">
      <vt:lpstr>Arial</vt:lpstr>
      <vt:lpstr>宋体</vt:lpstr>
      <vt:lpstr>Wingdings</vt:lpstr>
      <vt:lpstr>Calibri</vt:lpstr>
      <vt:lpstr>幼圆</vt:lpstr>
      <vt:lpstr>微软雅黑</vt:lpstr>
      <vt:lpstr>Gungsuh</vt:lpstr>
      <vt:lpstr>Malgun Gothic</vt:lpstr>
      <vt:lpstr>华文琥珀</vt:lpstr>
      <vt:lpstr>Calibri</vt:lpstr>
      <vt:lpstr>Impact</vt:lpstr>
      <vt:lpstr>等线</vt:lpstr>
      <vt:lpstr>Arial Unicode MS</vt:lpstr>
      <vt:lpstr>等线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
  <cp:lastModifiedBy>txfy8</cp:lastModifiedBy>
  <cp:revision>8</cp:revision>
  <dcterms:created xsi:type="dcterms:W3CDTF">2020-07-17T14:28:00Z</dcterms:created>
  <dcterms:modified xsi:type="dcterms:W3CDTF">2020-07-21T07:21:13Z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2052-11.1.0.9739</vt:lpwstr>
  </property>
</Properties>
</file>